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7.xml" ContentType="application/vnd.openxmlformats-officedocument.themeOverride+xml"/>
  <Override PartName="/ppt/notesSlides/notesSlide2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8.xml" ContentType="application/vnd.openxmlformats-officedocument.themeOverride+xml"/>
  <Override PartName="/ppt/notesSlides/notesSlide2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9.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0.xml" ContentType="application/vnd.openxmlformats-officedocument.themeOverride+xml"/>
  <Override PartName="/ppt/notesSlides/notesSlide3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1.xml" ContentType="application/vnd.openxmlformats-officedocument.themeOverride+xml"/>
  <Override PartName="/ppt/notesSlides/notesSlide3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2.xml" ContentType="application/vnd.openxmlformats-officedocument.themeOverride+xml"/>
  <Override PartName="/ppt/notesSlides/notesSlide3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3.xml" ContentType="application/vnd.openxmlformats-officedocument.themeOverride+xml"/>
  <Override PartName="/ppt/notesSlides/notesSlide3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4.xml" ContentType="application/vnd.openxmlformats-officedocument.themeOverride+xml"/>
  <Override PartName="/ppt/notesSlides/notesSlide3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5.xml" ContentType="application/vnd.openxmlformats-officedocument.themeOverride+xml"/>
  <Override PartName="/ppt/notesSlides/notesSlide3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6.xml" ContentType="application/vnd.openxmlformats-officedocument.themeOverride+xml"/>
  <Override PartName="/ppt/notesSlides/notesSlide3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8" r:id="rId3"/>
    <p:sldId id="314" r:id="rId4"/>
    <p:sldId id="261" r:id="rId5"/>
    <p:sldId id="262" r:id="rId6"/>
    <p:sldId id="347" r:id="rId7"/>
    <p:sldId id="268" r:id="rId8"/>
    <p:sldId id="269" r:id="rId9"/>
    <p:sldId id="270" r:id="rId10"/>
    <p:sldId id="332" r:id="rId11"/>
    <p:sldId id="333" r:id="rId12"/>
    <p:sldId id="334" r:id="rId13"/>
    <p:sldId id="336" r:id="rId14"/>
    <p:sldId id="282" r:id="rId15"/>
    <p:sldId id="285" r:id="rId16"/>
    <p:sldId id="287" r:id="rId17"/>
    <p:sldId id="320" r:id="rId18"/>
    <p:sldId id="318" r:id="rId19"/>
    <p:sldId id="319" r:id="rId20"/>
    <p:sldId id="317" r:id="rId21"/>
    <p:sldId id="321" r:id="rId22"/>
    <p:sldId id="322" r:id="rId23"/>
    <p:sldId id="323" r:id="rId24"/>
    <p:sldId id="324" r:id="rId25"/>
    <p:sldId id="299" r:id="rId26"/>
    <p:sldId id="300" r:id="rId27"/>
    <p:sldId id="304" r:id="rId28"/>
    <p:sldId id="310" r:id="rId29"/>
    <p:sldId id="325" r:id="rId30"/>
    <p:sldId id="326" r:id="rId31"/>
    <p:sldId id="327" r:id="rId32"/>
    <p:sldId id="342" r:id="rId33"/>
    <p:sldId id="343" r:id="rId34"/>
    <p:sldId id="329" r:id="rId35"/>
    <p:sldId id="344" r:id="rId36"/>
    <p:sldId id="331" r:id="rId37"/>
    <p:sldId id="330" r:id="rId38"/>
    <p:sldId id="296" r:id="rId39"/>
    <p:sldId id="293" r:id="rId40"/>
    <p:sldId id="346" r:id="rId41"/>
    <p:sldId id="294"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Karla" panose="020B0604020202020204" charset="0"/>
      <p:regular r:id="rId48"/>
      <p:bold r:id="rId49"/>
      <p:italic r:id="rId50"/>
      <p:boldItalic r:id="rId51"/>
    </p:embeddedFont>
    <p:embeddedFont>
      <p:font typeface="Poppins"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3" roundtripDataSignature="AMtx7mgp+9IEXlRVjcpEksquBA19m0or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lene Rodriguez" initials="" lastIdx="6" clrIdx="0"/>
  <p:cmAuthor id="1" name="Jose R. Molinas" initials="JRM" lastIdx="3" clrIdx="1">
    <p:extLst>
      <p:ext uri="{19B8F6BF-5375-455C-9EA6-DF929625EA0E}">
        <p15:presenceInfo xmlns:p15="http://schemas.microsoft.com/office/powerpoint/2012/main" userId="796fed002b25c2cc" providerId="Windows Live"/>
      </p:ext>
    </p:extLst>
  </p:cmAuthor>
  <p:cmAuthor id="2" name="ID-011 Admin" initials="IA" lastIdx="5" clrIdx="2">
    <p:extLst>
      <p:ext uri="{19B8F6BF-5375-455C-9EA6-DF929625EA0E}">
        <p15:presenceInfo xmlns:p15="http://schemas.microsoft.com/office/powerpoint/2012/main" userId="ID-011 Admin" providerId="None"/>
      </p:ext>
    </p:extLst>
  </p:cmAuthor>
  <p:cmAuthor id="3" name="andres carrizosa" initials="" lastIdx="5" clrIdx="3"/>
  <p:cmAuthor id="4" name="Selene" initials="S" lastIdx="5" clrIdx="4">
    <p:extLst>
      <p:ext uri="{19B8F6BF-5375-455C-9EA6-DF929625EA0E}">
        <p15:presenceInfo xmlns:p15="http://schemas.microsoft.com/office/powerpoint/2012/main" userId="bd4b44e5a5988718" providerId="Windows Live"/>
      </p:ext>
    </p:extLst>
  </p:cmAuthor>
  <p:cmAuthor id="5" name="ID-012" initials="I" lastIdx="3" clrIdx="5">
    <p:extLst>
      <p:ext uri="{19B8F6BF-5375-455C-9EA6-DF929625EA0E}">
        <p15:presenceInfo xmlns:p15="http://schemas.microsoft.com/office/powerpoint/2012/main" userId="947f7c4947735a98" providerId="Windows Live"/>
      </p:ext>
    </p:extLst>
  </p:cmAuthor>
  <p:cmAuthor id="6" name="ID-015" initials="I" lastIdx="8" clrIdx="6">
    <p:extLst>
      <p:ext uri="{19B8F6BF-5375-455C-9EA6-DF929625EA0E}">
        <p15:presenceInfo xmlns:p15="http://schemas.microsoft.com/office/powerpoint/2012/main" userId="4a52ea2e8e69ca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2FF"/>
    <a:srgbClr val="ABE33F"/>
    <a:srgbClr val="004C52"/>
    <a:srgbClr val="00AE9D"/>
    <a:srgbClr val="014D64"/>
    <a:srgbClr val="679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710" autoAdjust="0"/>
  </p:normalViewPr>
  <p:slideViewPr>
    <p:cSldViewPr snapToGrid="0">
      <p:cViewPr varScale="1">
        <p:scale>
          <a:sx n="71" d="100"/>
          <a:sy n="71" d="100"/>
        </p:scale>
        <p:origin x="67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Gr&#225;fico%20en%20Microsoft%20Word"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7.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2.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3.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5.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6.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7.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8.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9.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ID-012\Desktop\INSTITUTO%20DESARROLLO\PROYECTO%20USAID\A&#241;o%204\Tarea%202%20-%20IDEJ%20Segunda%20Edici&#243;n\II%20-%20Participaci&#243;n%20electoral%20y%20III%20-%20Tendencias%20pol&#237;tic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5.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 - Participación electoral.xlsx]Q4_V'!$A$2:$A$7</c:f>
              <c:strCache>
                <c:ptCount val="6"/>
                <c:pt idx="0">
                  <c:v>Sin afiliación</c:v>
                </c:pt>
                <c:pt idx="1">
                  <c:v>ANR</c:v>
                </c:pt>
                <c:pt idx="2">
                  <c:v>PLRA</c:v>
                </c:pt>
                <c:pt idx="3">
                  <c:v>Patria Querida</c:v>
                </c:pt>
                <c:pt idx="4">
                  <c:v>Frente Guasú</c:v>
                </c:pt>
                <c:pt idx="5">
                  <c:v>Partido Revolucionario Febrerista</c:v>
                </c:pt>
              </c:strCache>
            </c:strRef>
          </c:cat>
          <c:val>
            <c:numRef>
              <c:f>'[II - Participación electoral.xlsx]Q4_V'!$C$2:$C$7</c:f>
              <c:numCache>
                <c:formatCode>0.00%</c:formatCode>
                <c:ptCount val="6"/>
                <c:pt idx="0">
                  <c:v>0.45357142857142857</c:v>
                </c:pt>
                <c:pt idx="1">
                  <c:v>0.39880952380952384</c:v>
                </c:pt>
                <c:pt idx="2">
                  <c:v>0.13928571428571429</c:v>
                </c:pt>
                <c:pt idx="3">
                  <c:v>3.5714285714285713E-3</c:v>
                </c:pt>
                <c:pt idx="4">
                  <c:v>2.3809523809523812E-3</c:v>
                </c:pt>
                <c:pt idx="5">
                  <c:v>2.3809523809523812E-3</c:v>
                </c:pt>
              </c:numCache>
            </c:numRef>
          </c:val>
          <c:extLst>
            <c:ext xmlns:c16="http://schemas.microsoft.com/office/drawing/2014/chart" uri="{C3380CC4-5D6E-409C-BE32-E72D297353CC}">
              <c16:uniqueId val="{00000000-0FD9-4797-8E01-C10113EA2F24}"/>
            </c:ext>
          </c:extLst>
        </c:ser>
        <c:dLbls>
          <c:dLblPos val="outEnd"/>
          <c:showLegendKey val="0"/>
          <c:showVal val="1"/>
          <c:showCatName val="0"/>
          <c:showSerName val="0"/>
          <c:showPercent val="0"/>
          <c:showBubbleSize val="0"/>
        </c:dLbls>
        <c:gapWidth val="219"/>
        <c:overlap val="-27"/>
        <c:axId val="1876562512"/>
        <c:axId val="1834744288"/>
      </c:barChart>
      <c:catAx>
        <c:axId val="187656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Times New Roman" panose="02020603050405020304" pitchFamily="18" charset="0"/>
              </a:defRPr>
            </a:pPr>
            <a:endParaRPr lang="es-PY"/>
          </a:p>
        </c:txPr>
        <c:crossAx val="1834744288"/>
        <c:crosses val="autoZero"/>
        <c:auto val="1"/>
        <c:lblAlgn val="ctr"/>
        <c:lblOffset val="100"/>
        <c:noMultiLvlLbl val="0"/>
      </c:catAx>
      <c:valAx>
        <c:axId val="18347442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187656251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'[Gráfico en Microsoft Word]Hoja3'!$B$1</c:f>
              <c:strCache>
                <c:ptCount val="1"/>
                <c:pt idx="0">
                  <c:v>Confío</c:v>
                </c:pt>
              </c:strCache>
            </c:strRef>
          </c:tx>
          <c:spPr>
            <a:solidFill>
              <a:srgbClr val="004C5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j-lt"/>
                    <a:ea typeface="+mn-ea"/>
                    <a:cs typeface="Times New Roman" panose="02020603050405020304" pitchFamily="18" charset="0"/>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Word]Hoja3'!$A$2:$A$6</c:f>
              <c:strCache>
                <c:ptCount val="5"/>
                <c:pt idx="0">
                  <c:v>Banco Central del Paraguay (BCP)</c:v>
                </c:pt>
                <c:pt idx="1">
                  <c:v>Ministerio de Educación y Ciencias</c:v>
                </c:pt>
                <c:pt idx="2">
                  <c:v>Instituto de Previsión Social (IPS)</c:v>
                </c:pt>
                <c:pt idx="3">
                  <c:v>Policía Nacional</c:v>
                </c:pt>
                <c:pt idx="4">
                  <c:v>Justicia Electoral</c:v>
                </c:pt>
              </c:strCache>
            </c:strRef>
          </c:cat>
          <c:val>
            <c:numRef>
              <c:f>'[Gráfico en Microsoft Word]Hoja3'!$B$2:$B$6</c:f>
              <c:numCache>
                <c:formatCode>0%</c:formatCode>
                <c:ptCount val="5"/>
                <c:pt idx="0">
                  <c:v>0.47380952380952379</c:v>
                </c:pt>
                <c:pt idx="1">
                  <c:v>0.36666666666666664</c:v>
                </c:pt>
                <c:pt idx="2">
                  <c:v>0.24761904761904763</c:v>
                </c:pt>
                <c:pt idx="3">
                  <c:v>0.23452380952380952</c:v>
                </c:pt>
                <c:pt idx="4">
                  <c:v>0.21904761904761905</c:v>
                </c:pt>
              </c:numCache>
            </c:numRef>
          </c:val>
          <c:extLst>
            <c:ext xmlns:c16="http://schemas.microsoft.com/office/drawing/2014/chart" uri="{C3380CC4-5D6E-409C-BE32-E72D297353CC}">
              <c16:uniqueId val="{00000000-783D-496A-ACFB-037935EB21DE}"/>
            </c:ext>
          </c:extLst>
        </c:ser>
        <c:ser>
          <c:idx val="1"/>
          <c:order val="1"/>
          <c:tx>
            <c:strRef>
              <c:f>'[Gráfico en Microsoft Word]Hoja3'!$C$1</c:f>
              <c:strCache>
                <c:ptCount val="1"/>
                <c:pt idx="0">
                  <c:v>No estoy seguro</c:v>
                </c:pt>
              </c:strCache>
            </c:strRef>
          </c:tx>
          <c:spPr>
            <a:solidFill>
              <a:srgbClr val="ABE33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Times New Roman" panose="02020603050405020304" pitchFamily="18" charset="0"/>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Word]Hoja3'!$A$2:$A$6</c:f>
              <c:strCache>
                <c:ptCount val="5"/>
                <c:pt idx="0">
                  <c:v>Banco Central del Paraguay (BCP)</c:v>
                </c:pt>
                <c:pt idx="1">
                  <c:v>Ministerio de Educación y Ciencias</c:v>
                </c:pt>
                <c:pt idx="2">
                  <c:v>Instituto de Previsión Social (IPS)</c:v>
                </c:pt>
                <c:pt idx="3">
                  <c:v>Policía Nacional</c:v>
                </c:pt>
                <c:pt idx="4">
                  <c:v>Justicia Electoral</c:v>
                </c:pt>
              </c:strCache>
            </c:strRef>
          </c:cat>
          <c:val>
            <c:numRef>
              <c:f>'[Gráfico en Microsoft Word]Hoja3'!$C$2:$C$6</c:f>
              <c:numCache>
                <c:formatCode>0%</c:formatCode>
                <c:ptCount val="5"/>
                <c:pt idx="0">
                  <c:v>0.41428571428571431</c:v>
                </c:pt>
                <c:pt idx="1">
                  <c:v>0.42619047619047618</c:v>
                </c:pt>
                <c:pt idx="2">
                  <c:v>0.39642857142857141</c:v>
                </c:pt>
                <c:pt idx="3">
                  <c:v>0.39642857142857141</c:v>
                </c:pt>
                <c:pt idx="4">
                  <c:v>0.45476190476190476</c:v>
                </c:pt>
              </c:numCache>
            </c:numRef>
          </c:val>
          <c:extLst>
            <c:ext xmlns:c16="http://schemas.microsoft.com/office/drawing/2014/chart" uri="{C3380CC4-5D6E-409C-BE32-E72D297353CC}">
              <c16:uniqueId val="{00000001-783D-496A-ACFB-037935EB21DE}"/>
            </c:ext>
          </c:extLst>
        </c:ser>
        <c:ser>
          <c:idx val="2"/>
          <c:order val="2"/>
          <c:tx>
            <c:strRef>
              <c:f>'[Gráfico en Microsoft Word]Hoja3'!$D$1</c:f>
              <c:strCache>
                <c:ptCount val="1"/>
                <c:pt idx="0">
                  <c:v>No confío</c:v>
                </c:pt>
              </c:strCache>
            </c:strRef>
          </c:tx>
          <c:spPr>
            <a:solidFill>
              <a:srgbClr val="01A2F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Times New Roman" panose="02020603050405020304" pitchFamily="18" charset="0"/>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Word]Hoja3'!$A$2:$A$6</c:f>
              <c:strCache>
                <c:ptCount val="5"/>
                <c:pt idx="0">
                  <c:v>Banco Central del Paraguay (BCP)</c:v>
                </c:pt>
                <c:pt idx="1">
                  <c:v>Ministerio de Educación y Ciencias</c:v>
                </c:pt>
                <c:pt idx="2">
                  <c:v>Instituto de Previsión Social (IPS)</c:v>
                </c:pt>
                <c:pt idx="3">
                  <c:v>Policía Nacional</c:v>
                </c:pt>
                <c:pt idx="4">
                  <c:v>Justicia Electoral</c:v>
                </c:pt>
              </c:strCache>
            </c:strRef>
          </c:cat>
          <c:val>
            <c:numRef>
              <c:f>'[Gráfico en Microsoft Word]Hoja3'!$D$2:$D$6</c:f>
              <c:numCache>
                <c:formatCode>0%</c:formatCode>
                <c:ptCount val="5"/>
                <c:pt idx="0">
                  <c:v>0.11190476190476191</c:v>
                </c:pt>
                <c:pt idx="1">
                  <c:v>0.20714285714285716</c:v>
                </c:pt>
                <c:pt idx="2">
                  <c:v>0.35595238095238102</c:v>
                </c:pt>
                <c:pt idx="3">
                  <c:v>0.36904761904761907</c:v>
                </c:pt>
                <c:pt idx="4">
                  <c:v>0.3261904761904762</c:v>
                </c:pt>
              </c:numCache>
            </c:numRef>
          </c:val>
          <c:extLst>
            <c:ext xmlns:c16="http://schemas.microsoft.com/office/drawing/2014/chart" uri="{C3380CC4-5D6E-409C-BE32-E72D297353CC}">
              <c16:uniqueId val="{00000002-783D-496A-ACFB-037935EB21DE}"/>
            </c:ext>
          </c:extLst>
        </c:ser>
        <c:dLbls>
          <c:dLblPos val="ctr"/>
          <c:showLegendKey val="0"/>
          <c:showVal val="1"/>
          <c:showCatName val="0"/>
          <c:showSerName val="0"/>
          <c:showPercent val="0"/>
          <c:showBubbleSize val="0"/>
        </c:dLbls>
        <c:gapWidth val="150"/>
        <c:overlap val="100"/>
        <c:axId val="1752089024"/>
        <c:axId val="1244523552"/>
      </c:barChart>
      <c:catAx>
        <c:axId val="175208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Times New Roman" panose="02020603050405020304" pitchFamily="18" charset="0"/>
              </a:defRPr>
            </a:pPr>
            <a:endParaRPr lang="es-PY"/>
          </a:p>
        </c:txPr>
        <c:crossAx val="1244523552"/>
        <c:crosses val="autoZero"/>
        <c:auto val="1"/>
        <c:lblAlgn val="ctr"/>
        <c:lblOffset val="100"/>
        <c:noMultiLvlLbl val="0"/>
      </c:catAx>
      <c:valAx>
        <c:axId val="1244523552"/>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Times New Roman" panose="02020603050405020304" pitchFamily="18" charset="0"/>
              </a:defRPr>
            </a:pPr>
            <a:endParaRPr lang="es-PY"/>
          </a:p>
        </c:txPr>
        <c:crossAx val="175208902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Times New Roman" panose="02020603050405020304" pitchFamily="18" charset="0"/>
            </a:defRPr>
          </a:pPr>
          <a:endParaRPr lang="es-P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latin typeface="+mj-lt"/>
          <a:cs typeface="Times New Roman" panose="02020603050405020304" pitchFamily="18" charset="0"/>
        </a:defRPr>
      </a:pPr>
      <a:endParaRPr lang="es-PY"/>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Hoja3!$B$1</c:f>
              <c:strCache>
                <c:ptCount val="1"/>
                <c:pt idx="0">
                  <c:v>Confía</c:v>
                </c:pt>
              </c:strCache>
            </c:strRef>
          </c:tx>
          <c:spPr>
            <a:solidFill>
              <a:srgbClr val="004C5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Hoja3!$A$2:$A$4</c:f>
              <c:strCache>
                <c:ptCount val="3"/>
                <c:pt idx="0">
                  <c:v>Congreso Nacional</c:v>
                </c:pt>
                <c:pt idx="1">
                  <c:v>Presidencia de la República</c:v>
                </c:pt>
                <c:pt idx="2">
                  <c:v>Corte Suprema de Justicia</c:v>
                </c:pt>
              </c:strCache>
            </c:strRef>
          </c:cat>
          <c:val>
            <c:numRef>
              <c:f>Hoja3!$B$2:$B$4</c:f>
              <c:numCache>
                <c:formatCode>0%</c:formatCode>
                <c:ptCount val="3"/>
                <c:pt idx="0">
                  <c:v>0.13690476190476192</c:v>
                </c:pt>
                <c:pt idx="1">
                  <c:v>0.17738095238095239</c:v>
                </c:pt>
                <c:pt idx="2">
                  <c:v>0.2119047619047619</c:v>
                </c:pt>
              </c:numCache>
            </c:numRef>
          </c:val>
          <c:extLst>
            <c:ext xmlns:c16="http://schemas.microsoft.com/office/drawing/2014/chart" uri="{C3380CC4-5D6E-409C-BE32-E72D297353CC}">
              <c16:uniqueId val="{00000000-987F-4394-A148-D68640B1A2CC}"/>
            </c:ext>
          </c:extLst>
        </c:ser>
        <c:ser>
          <c:idx val="1"/>
          <c:order val="1"/>
          <c:tx>
            <c:strRef>
              <c:f>Hoja3!$C$1</c:f>
              <c:strCache>
                <c:ptCount val="1"/>
                <c:pt idx="0">
                  <c:v>No está seguro</c:v>
                </c:pt>
              </c:strCache>
            </c:strRef>
          </c:tx>
          <c:spPr>
            <a:solidFill>
              <a:srgbClr val="ABE33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Hoja3!$A$2:$A$4</c:f>
              <c:strCache>
                <c:ptCount val="3"/>
                <c:pt idx="0">
                  <c:v>Congreso Nacional</c:v>
                </c:pt>
                <c:pt idx="1">
                  <c:v>Presidencia de la República</c:v>
                </c:pt>
                <c:pt idx="2">
                  <c:v>Corte Suprema de Justicia</c:v>
                </c:pt>
              </c:strCache>
            </c:strRef>
          </c:cat>
          <c:val>
            <c:numRef>
              <c:f>Hoja3!$C$2:$C$4</c:f>
              <c:numCache>
                <c:formatCode>0%</c:formatCode>
                <c:ptCount val="3"/>
                <c:pt idx="0">
                  <c:v>0.4869047619047619</c:v>
                </c:pt>
                <c:pt idx="1">
                  <c:v>0.45</c:v>
                </c:pt>
                <c:pt idx="2">
                  <c:v>0.43214285714285716</c:v>
                </c:pt>
              </c:numCache>
            </c:numRef>
          </c:val>
          <c:extLst>
            <c:ext xmlns:c16="http://schemas.microsoft.com/office/drawing/2014/chart" uri="{C3380CC4-5D6E-409C-BE32-E72D297353CC}">
              <c16:uniqueId val="{00000001-987F-4394-A148-D68640B1A2CC}"/>
            </c:ext>
          </c:extLst>
        </c:ser>
        <c:ser>
          <c:idx val="2"/>
          <c:order val="2"/>
          <c:tx>
            <c:strRef>
              <c:f>Hoja3!$D$1</c:f>
              <c:strCache>
                <c:ptCount val="1"/>
                <c:pt idx="0">
                  <c:v>No confía</c:v>
                </c:pt>
              </c:strCache>
            </c:strRef>
          </c:tx>
          <c:spPr>
            <a:solidFill>
              <a:srgbClr val="01A2FF"/>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Hoja3!$A$2:$A$4</c:f>
              <c:strCache>
                <c:ptCount val="3"/>
                <c:pt idx="0">
                  <c:v>Congreso Nacional</c:v>
                </c:pt>
                <c:pt idx="1">
                  <c:v>Presidencia de la República</c:v>
                </c:pt>
                <c:pt idx="2">
                  <c:v>Corte Suprema de Justicia</c:v>
                </c:pt>
              </c:strCache>
            </c:strRef>
          </c:cat>
          <c:val>
            <c:numRef>
              <c:f>Hoja3!$D$2:$D$4</c:f>
              <c:numCache>
                <c:formatCode>0%</c:formatCode>
                <c:ptCount val="3"/>
                <c:pt idx="0">
                  <c:v>0.37619047619047619</c:v>
                </c:pt>
                <c:pt idx="1">
                  <c:v>0.37261904761904763</c:v>
                </c:pt>
                <c:pt idx="2">
                  <c:v>0.35595238095238096</c:v>
                </c:pt>
              </c:numCache>
            </c:numRef>
          </c:val>
          <c:extLst>
            <c:ext xmlns:c16="http://schemas.microsoft.com/office/drawing/2014/chart" uri="{C3380CC4-5D6E-409C-BE32-E72D297353CC}">
              <c16:uniqueId val="{00000002-987F-4394-A148-D68640B1A2CC}"/>
            </c:ext>
          </c:extLst>
        </c:ser>
        <c:dLbls>
          <c:dLblPos val="ctr"/>
          <c:showLegendKey val="0"/>
          <c:showVal val="1"/>
          <c:showCatName val="0"/>
          <c:showSerName val="0"/>
          <c:showPercent val="0"/>
          <c:showBubbleSize val="0"/>
        </c:dLbls>
        <c:gapWidth val="150"/>
        <c:overlap val="100"/>
        <c:axId val="230334448"/>
        <c:axId val="227393184"/>
      </c:barChart>
      <c:catAx>
        <c:axId val="23033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Y"/>
          </a:p>
        </c:txPr>
        <c:crossAx val="227393184"/>
        <c:crosses val="autoZero"/>
        <c:auto val="1"/>
        <c:lblAlgn val="ctr"/>
        <c:lblOffset val="100"/>
        <c:noMultiLvlLbl val="0"/>
      </c:catAx>
      <c:valAx>
        <c:axId val="22739318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Y"/>
          </a:p>
        </c:txPr>
        <c:crossAx val="23033444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s-PY"/>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Hoja4!$B$1</c:f>
              <c:strCache>
                <c:ptCount val="1"/>
                <c:pt idx="0">
                  <c:v>Confía</c:v>
                </c:pt>
              </c:strCache>
            </c:strRef>
          </c:tx>
          <c:spPr>
            <a:solidFill>
              <a:srgbClr val="004C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Hoja4!$A$2:$A$5</c:f>
              <c:strCache>
                <c:ptCount val="4"/>
                <c:pt idx="0">
                  <c:v>Fiscalía General del Estado</c:v>
                </c:pt>
                <c:pt idx="1">
                  <c:v>Policía Nacional</c:v>
                </c:pt>
                <c:pt idx="2">
                  <c:v>Corte Suprema de Justicia</c:v>
                </c:pt>
                <c:pt idx="3">
                  <c:v>Justicia Electoral</c:v>
                </c:pt>
              </c:strCache>
            </c:strRef>
          </c:cat>
          <c:val>
            <c:numRef>
              <c:f>Hoja4!$B$2:$B$5</c:f>
              <c:numCache>
                <c:formatCode>0%</c:formatCode>
                <c:ptCount val="4"/>
                <c:pt idx="0">
                  <c:v>0.17261904761904762</c:v>
                </c:pt>
                <c:pt idx="1">
                  <c:v>0.23452380952380952</c:v>
                </c:pt>
                <c:pt idx="2">
                  <c:v>0.2119047619047619</c:v>
                </c:pt>
                <c:pt idx="3">
                  <c:v>0.21904761904761905</c:v>
                </c:pt>
              </c:numCache>
            </c:numRef>
          </c:val>
          <c:extLst>
            <c:ext xmlns:c16="http://schemas.microsoft.com/office/drawing/2014/chart" uri="{C3380CC4-5D6E-409C-BE32-E72D297353CC}">
              <c16:uniqueId val="{00000000-0ADB-4200-9DF3-94D8D9B247A9}"/>
            </c:ext>
          </c:extLst>
        </c:ser>
        <c:ser>
          <c:idx val="1"/>
          <c:order val="1"/>
          <c:tx>
            <c:strRef>
              <c:f>Hoja4!$C$1</c:f>
              <c:strCache>
                <c:ptCount val="1"/>
                <c:pt idx="0">
                  <c:v>No está seguro</c:v>
                </c:pt>
              </c:strCache>
            </c:strRef>
          </c:tx>
          <c:spPr>
            <a:solidFill>
              <a:srgbClr val="ABE33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Hoja4!$A$2:$A$5</c:f>
              <c:strCache>
                <c:ptCount val="4"/>
                <c:pt idx="0">
                  <c:v>Fiscalía General del Estado</c:v>
                </c:pt>
                <c:pt idx="1">
                  <c:v>Policía Nacional</c:v>
                </c:pt>
                <c:pt idx="2">
                  <c:v>Corte Suprema de Justicia</c:v>
                </c:pt>
                <c:pt idx="3">
                  <c:v>Justicia Electoral</c:v>
                </c:pt>
              </c:strCache>
            </c:strRef>
          </c:cat>
          <c:val>
            <c:numRef>
              <c:f>Hoja4!$C$2:$C$5</c:f>
              <c:numCache>
                <c:formatCode>0%</c:formatCode>
                <c:ptCount val="4"/>
                <c:pt idx="0">
                  <c:v>0.40595238095238095</c:v>
                </c:pt>
                <c:pt idx="1">
                  <c:v>0.39642857142857141</c:v>
                </c:pt>
                <c:pt idx="2">
                  <c:v>0.43214285714285716</c:v>
                </c:pt>
                <c:pt idx="3">
                  <c:v>0.45476190476190476</c:v>
                </c:pt>
              </c:numCache>
            </c:numRef>
          </c:val>
          <c:extLst>
            <c:ext xmlns:c16="http://schemas.microsoft.com/office/drawing/2014/chart" uri="{C3380CC4-5D6E-409C-BE32-E72D297353CC}">
              <c16:uniqueId val="{00000001-0ADB-4200-9DF3-94D8D9B247A9}"/>
            </c:ext>
          </c:extLst>
        </c:ser>
        <c:ser>
          <c:idx val="2"/>
          <c:order val="2"/>
          <c:tx>
            <c:strRef>
              <c:f>Hoja4!$D$1</c:f>
              <c:strCache>
                <c:ptCount val="1"/>
                <c:pt idx="0">
                  <c:v>No confía</c:v>
                </c:pt>
              </c:strCache>
            </c:strRef>
          </c:tx>
          <c:spPr>
            <a:solidFill>
              <a:srgbClr val="01A2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Hoja4!$A$2:$A$5</c:f>
              <c:strCache>
                <c:ptCount val="4"/>
                <c:pt idx="0">
                  <c:v>Fiscalía General del Estado</c:v>
                </c:pt>
                <c:pt idx="1">
                  <c:v>Policía Nacional</c:v>
                </c:pt>
                <c:pt idx="2">
                  <c:v>Corte Suprema de Justicia</c:v>
                </c:pt>
                <c:pt idx="3">
                  <c:v>Justicia Electoral</c:v>
                </c:pt>
              </c:strCache>
            </c:strRef>
          </c:cat>
          <c:val>
            <c:numRef>
              <c:f>Hoja4!$D$2:$D$5</c:f>
              <c:numCache>
                <c:formatCode>0%</c:formatCode>
                <c:ptCount val="4"/>
                <c:pt idx="0">
                  <c:v>0.42142857142857143</c:v>
                </c:pt>
                <c:pt idx="1">
                  <c:v>0.36904761904761907</c:v>
                </c:pt>
                <c:pt idx="2">
                  <c:v>0.35595238095238096</c:v>
                </c:pt>
                <c:pt idx="3">
                  <c:v>0.3261904761904762</c:v>
                </c:pt>
              </c:numCache>
            </c:numRef>
          </c:val>
          <c:extLst>
            <c:ext xmlns:c16="http://schemas.microsoft.com/office/drawing/2014/chart" uri="{C3380CC4-5D6E-409C-BE32-E72D297353CC}">
              <c16:uniqueId val="{00000002-0ADB-4200-9DF3-94D8D9B247A9}"/>
            </c:ext>
          </c:extLst>
        </c:ser>
        <c:dLbls>
          <c:dLblPos val="ctr"/>
          <c:showLegendKey val="0"/>
          <c:showVal val="1"/>
          <c:showCatName val="0"/>
          <c:showSerName val="0"/>
          <c:showPercent val="0"/>
          <c:showBubbleSize val="0"/>
        </c:dLbls>
        <c:gapWidth val="150"/>
        <c:overlap val="100"/>
        <c:axId val="286003792"/>
        <c:axId val="2528016"/>
      </c:barChart>
      <c:catAx>
        <c:axId val="28600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Y"/>
          </a:p>
        </c:txPr>
        <c:crossAx val="2528016"/>
        <c:crosses val="autoZero"/>
        <c:auto val="1"/>
        <c:lblAlgn val="ctr"/>
        <c:lblOffset val="100"/>
        <c:noMultiLvlLbl val="0"/>
      </c:catAx>
      <c:valAx>
        <c:axId val="2528016"/>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Y"/>
          </a:p>
        </c:txPr>
        <c:crossAx val="28600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s-PY"/>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Hoja5!$B$1</c:f>
              <c:strCache>
                <c:ptCount val="1"/>
                <c:pt idx="0">
                  <c:v>Confía</c:v>
                </c:pt>
              </c:strCache>
            </c:strRef>
          </c:tx>
          <c:spPr>
            <a:solidFill>
              <a:srgbClr val="004C5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Hoja5!$A$2:$A$4</c:f>
              <c:strCache>
                <c:ptCount val="3"/>
                <c:pt idx="0">
                  <c:v>Organismos multilaterales</c:v>
                </c:pt>
                <c:pt idx="1">
                  <c:v>Sindicatos</c:v>
                </c:pt>
                <c:pt idx="2">
                  <c:v>Organizaciones sin fines de lucro</c:v>
                </c:pt>
              </c:strCache>
            </c:strRef>
          </c:cat>
          <c:val>
            <c:numRef>
              <c:f>Hoja5!$B$2:$B$4</c:f>
              <c:numCache>
                <c:formatCode>0%</c:formatCode>
                <c:ptCount val="3"/>
                <c:pt idx="0">
                  <c:v>0.20833333333333334</c:v>
                </c:pt>
                <c:pt idx="1">
                  <c:v>0.20476190476190476</c:v>
                </c:pt>
                <c:pt idx="2">
                  <c:v>0.29285714285714287</c:v>
                </c:pt>
              </c:numCache>
            </c:numRef>
          </c:val>
          <c:extLst>
            <c:ext xmlns:c16="http://schemas.microsoft.com/office/drawing/2014/chart" uri="{C3380CC4-5D6E-409C-BE32-E72D297353CC}">
              <c16:uniqueId val="{00000000-319F-4A2E-B91F-073C75F249FD}"/>
            </c:ext>
          </c:extLst>
        </c:ser>
        <c:ser>
          <c:idx val="1"/>
          <c:order val="1"/>
          <c:tx>
            <c:strRef>
              <c:f>Hoja5!$C$1</c:f>
              <c:strCache>
                <c:ptCount val="1"/>
                <c:pt idx="0">
                  <c:v>No está seguro</c:v>
                </c:pt>
              </c:strCache>
            </c:strRef>
          </c:tx>
          <c:spPr>
            <a:solidFill>
              <a:srgbClr val="ABE33F"/>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Hoja5!$A$2:$A$4</c:f>
              <c:strCache>
                <c:ptCount val="3"/>
                <c:pt idx="0">
                  <c:v>Organismos multilaterales</c:v>
                </c:pt>
                <c:pt idx="1">
                  <c:v>Sindicatos</c:v>
                </c:pt>
                <c:pt idx="2">
                  <c:v>Organizaciones sin fines de lucro</c:v>
                </c:pt>
              </c:strCache>
            </c:strRef>
          </c:cat>
          <c:val>
            <c:numRef>
              <c:f>Hoja5!$C$2:$C$4</c:f>
              <c:numCache>
                <c:formatCode>0%</c:formatCode>
                <c:ptCount val="3"/>
                <c:pt idx="0">
                  <c:v>0.60476190476190472</c:v>
                </c:pt>
                <c:pt idx="1">
                  <c:v>0.56071428571428572</c:v>
                </c:pt>
                <c:pt idx="2">
                  <c:v>0.50357142857142856</c:v>
                </c:pt>
              </c:numCache>
            </c:numRef>
          </c:val>
          <c:extLst>
            <c:ext xmlns:c16="http://schemas.microsoft.com/office/drawing/2014/chart" uri="{C3380CC4-5D6E-409C-BE32-E72D297353CC}">
              <c16:uniqueId val="{00000001-319F-4A2E-B91F-073C75F249FD}"/>
            </c:ext>
          </c:extLst>
        </c:ser>
        <c:ser>
          <c:idx val="2"/>
          <c:order val="2"/>
          <c:tx>
            <c:strRef>
              <c:f>Hoja5!$D$1</c:f>
              <c:strCache>
                <c:ptCount val="1"/>
                <c:pt idx="0">
                  <c:v>No confía</c:v>
                </c:pt>
              </c:strCache>
            </c:strRef>
          </c:tx>
          <c:spPr>
            <a:solidFill>
              <a:srgbClr val="01A2FF"/>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Hoja5!$A$2:$A$4</c:f>
              <c:strCache>
                <c:ptCount val="3"/>
                <c:pt idx="0">
                  <c:v>Organismos multilaterales</c:v>
                </c:pt>
                <c:pt idx="1">
                  <c:v>Sindicatos</c:v>
                </c:pt>
                <c:pt idx="2">
                  <c:v>Organizaciones sin fines de lucro</c:v>
                </c:pt>
              </c:strCache>
            </c:strRef>
          </c:cat>
          <c:val>
            <c:numRef>
              <c:f>Hoja5!$D$2:$D$4</c:f>
              <c:numCache>
                <c:formatCode>0%</c:formatCode>
                <c:ptCount val="3"/>
                <c:pt idx="0">
                  <c:v>0.18690476190476191</c:v>
                </c:pt>
                <c:pt idx="1">
                  <c:v>0.23452380952380952</c:v>
                </c:pt>
                <c:pt idx="2">
                  <c:v>0.20357142857142857</c:v>
                </c:pt>
              </c:numCache>
            </c:numRef>
          </c:val>
          <c:extLst>
            <c:ext xmlns:c16="http://schemas.microsoft.com/office/drawing/2014/chart" uri="{C3380CC4-5D6E-409C-BE32-E72D297353CC}">
              <c16:uniqueId val="{00000002-319F-4A2E-B91F-073C75F249FD}"/>
            </c:ext>
          </c:extLst>
        </c:ser>
        <c:dLbls>
          <c:dLblPos val="ctr"/>
          <c:showLegendKey val="0"/>
          <c:showVal val="1"/>
          <c:showCatName val="0"/>
          <c:showSerName val="0"/>
          <c:showPercent val="0"/>
          <c:showBubbleSize val="0"/>
        </c:dLbls>
        <c:gapWidth val="150"/>
        <c:overlap val="100"/>
        <c:axId val="14888784"/>
        <c:axId val="187095952"/>
      </c:barChart>
      <c:catAx>
        <c:axId val="1488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Y"/>
          </a:p>
        </c:txPr>
        <c:crossAx val="187095952"/>
        <c:crosses val="autoZero"/>
        <c:auto val="1"/>
        <c:lblAlgn val="ctr"/>
        <c:lblOffset val="100"/>
        <c:noMultiLvlLbl val="0"/>
      </c:catAx>
      <c:valAx>
        <c:axId val="1870959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Y"/>
          </a:p>
        </c:txPr>
        <c:crossAx val="1488878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s-PY"/>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41294838145226E-2"/>
          <c:y val="7.785888077858881E-2"/>
          <c:w val="0.88430314960629919"/>
          <c:h val="0.77212211874034609"/>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Word]Hoja2'!$A$59:$A$61</c:f>
              <c:strCache>
                <c:ptCount val="3"/>
                <c:pt idx="0">
                  <c:v>Tolerancia cero</c:v>
                </c:pt>
                <c:pt idx="1">
                  <c:v>Cercanía ideológica</c:v>
                </c:pt>
                <c:pt idx="2">
                  <c:v>Pequeños casos</c:v>
                </c:pt>
              </c:strCache>
            </c:strRef>
          </c:cat>
          <c:val>
            <c:numRef>
              <c:f>'[Gráfico en Microsoft Word]Hoja2'!$B$59:$B$61</c:f>
              <c:numCache>
                <c:formatCode>0.00%</c:formatCode>
                <c:ptCount val="3"/>
                <c:pt idx="0">
                  <c:v>0.79285714285714282</c:v>
                </c:pt>
                <c:pt idx="1">
                  <c:v>0.10952380952380952</c:v>
                </c:pt>
                <c:pt idx="2">
                  <c:v>9.7619047619047619E-2</c:v>
                </c:pt>
              </c:numCache>
            </c:numRef>
          </c:val>
          <c:extLst>
            <c:ext xmlns:c16="http://schemas.microsoft.com/office/drawing/2014/chart" uri="{C3380CC4-5D6E-409C-BE32-E72D297353CC}">
              <c16:uniqueId val="{00000000-1177-453E-A353-D267BFF0F934}"/>
            </c:ext>
          </c:extLst>
        </c:ser>
        <c:dLbls>
          <c:dLblPos val="outEnd"/>
          <c:showLegendKey val="0"/>
          <c:showVal val="1"/>
          <c:showCatName val="0"/>
          <c:showSerName val="0"/>
          <c:showPercent val="0"/>
          <c:showBubbleSize val="0"/>
        </c:dLbls>
        <c:gapWidth val="219"/>
        <c:overlap val="-27"/>
        <c:axId val="394575247"/>
        <c:axId val="394572751"/>
      </c:barChart>
      <c:catAx>
        <c:axId val="394575247"/>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Justificación de actos de corrupción</a:t>
                </a:r>
              </a:p>
            </c:rich>
          </c:tx>
          <c:layout>
            <c:manualLayout>
              <c:xMode val="edge"/>
              <c:yMode val="edge"/>
              <c:x val="0.31790165563305589"/>
              <c:y val="0.921146077055674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394572751"/>
        <c:crosses val="autoZero"/>
        <c:auto val="1"/>
        <c:lblAlgn val="ctr"/>
        <c:lblOffset val="100"/>
        <c:noMultiLvlLbl val="0"/>
      </c:catAx>
      <c:valAx>
        <c:axId val="394572751"/>
        <c:scaling>
          <c:orientation val="minMax"/>
          <c:max val="0.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39457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Hoja2!$A$69:$A$71</c:f>
              <c:strCache>
                <c:ptCount val="3"/>
                <c:pt idx="0">
                  <c:v>Apoyo</c:v>
                </c:pt>
                <c:pt idx="1">
                  <c:v>Indiferencia</c:v>
                </c:pt>
                <c:pt idx="2">
                  <c:v>Rechazo</c:v>
                </c:pt>
              </c:strCache>
            </c:strRef>
          </c:cat>
          <c:val>
            <c:numRef>
              <c:f>Hoja2!$B$69:$B$71</c:f>
              <c:numCache>
                <c:formatCode>0.00%</c:formatCode>
                <c:ptCount val="3"/>
                <c:pt idx="0">
                  <c:v>0.47738095238095241</c:v>
                </c:pt>
                <c:pt idx="1">
                  <c:v>0.46666666666666667</c:v>
                </c:pt>
                <c:pt idx="2">
                  <c:v>5.5952380952380955E-2</c:v>
                </c:pt>
              </c:numCache>
            </c:numRef>
          </c:val>
          <c:extLst>
            <c:ext xmlns:c16="http://schemas.microsoft.com/office/drawing/2014/chart" uri="{C3380CC4-5D6E-409C-BE32-E72D297353CC}">
              <c16:uniqueId val="{00000000-6110-43E1-8B8C-070058F10106}"/>
            </c:ext>
          </c:extLst>
        </c:ser>
        <c:dLbls>
          <c:showLegendKey val="0"/>
          <c:showVal val="0"/>
          <c:showCatName val="0"/>
          <c:showSerName val="0"/>
          <c:showPercent val="0"/>
          <c:showBubbleSize val="0"/>
        </c:dLbls>
        <c:gapWidth val="219"/>
        <c:overlap val="-27"/>
        <c:axId val="480535087"/>
        <c:axId val="480545487"/>
      </c:barChart>
      <c:catAx>
        <c:axId val="480535087"/>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Postura ante manifestaciones</a:t>
                </a:r>
              </a:p>
            </c:rich>
          </c:tx>
          <c:layout>
            <c:manualLayout>
              <c:xMode val="edge"/>
              <c:yMode val="edge"/>
              <c:x val="0.34105664916885392"/>
              <c:y val="0.90972222222222221"/>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480545487"/>
        <c:crosses val="autoZero"/>
        <c:auto val="1"/>
        <c:lblAlgn val="ctr"/>
        <c:lblOffset val="100"/>
        <c:noMultiLvlLbl val="0"/>
      </c:catAx>
      <c:valAx>
        <c:axId val="480545487"/>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48053508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742278772489445E-2"/>
          <c:y val="5.5877070445020952E-2"/>
          <c:w val="0.89571640925955864"/>
          <c:h val="0.76388655746621081"/>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Hoja2!$A$82:$A$87</c:f>
              <c:strCache>
                <c:ptCount val="6"/>
                <c:pt idx="0">
                  <c:v>Ola de inseguridad</c:v>
                </c:pt>
                <c:pt idx="1">
                  <c:v>Malversación de fondos públicos</c:v>
                </c:pt>
                <c:pt idx="2">
                  <c:v>Corrupción y narcopolítica</c:v>
                </c:pt>
                <c:pt idx="3">
                  <c:v>Reelección</c:v>
                </c:pt>
                <c:pt idx="4">
                  <c:v>Desigualdad de género</c:v>
                </c:pt>
                <c:pt idx="5">
                  <c:v>Despenalización del aborto</c:v>
                </c:pt>
              </c:strCache>
            </c:strRef>
          </c:cat>
          <c:val>
            <c:numRef>
              <c:f>Hoja2!$B$82:$B$87</c:f>
              <c:numCache>
                <c:formatCode>0.00%</c:formatCode>
                <c:ptCount val="6"/>
                <c:pt idx="0">
                  <c:v>0.87738095238095237</c:v>
                </c:pt>
                <c:pt idx="1">
                  <c:v>0.84523809523809523</c:v>
                </c:pt>
                <c:pt idx="2">
                  <c:v>0.80714285714285716</c:v>
                </c:pt>
                <c:pt idx="3">
                  <c:v>0.62976190476190474</c:v>
                </c:pt>
                <c:pt idx="4">
                  <c:v>0.59642857142857142</c:v>
                </c:pt>
                <c:pt idx="5">
                  <c:v>0.48214285714285715</c:v>
                </c:pt>
              </c:numCache>
            </c:numRef>
          </c:val>
          <c:extLst>
            <c:ext xmlns:c16="http://schemas.microsoft.com/office/drawing/2014/chart" uri="{C3380CC4-5D6E-409C-BE32-E72D297353CC}">
              <c16:uniqueId val="{00000000-0260-448E-B831-DF2D6D686FF3}"/>
            </c:ext>
          </c:extLst>
        </c:ser>
        <c:dLbls>
          <c:dLblPos val="outEnd"/>
          <c:showLegendKey val="0"/>
          <c:showVal val="1"/>
          <c:showCatName val="0"/>
          <c:showSerName val="0"/>
          <c:showPercent val="0"/>
          <c:showBubbleSize val="0"/>
        </c:dLbls>
        <c:gapWidth val="219"/>
        <c:overlap val="-27"/>
        <c:axId val="456052495"/>
        <c:axId val="456054991"/>
      </c:barChart>
      <c:catAx>
        <c:axId val="456052495"/>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Motivos de manifestación</a:t>
                </a:r>
              </a:p>
            </c:rich>
          </c:tx>
          <c:layout>
            <c:manualLayout>
              <c:xMode val="edge"/>
              <c:yMode val="edge"/>
              <c:x val="0.35073969221548856"/>
              <c:y val="0.9401317102374776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Times New Roman" panose="02020603050405020304" pitchFamily="18" charset="0"/>
              </a:defRPr>
            </a:pPr>
            <a:endParaRPr lang="es-PY"/>
          </a:p>
        </c:txPr>
        <c:crossAx val="456054991"/>
        <c:crosses val="autoZero"/>
        <c:auto val="1"/>
        <c:lblAlgn val="ctr"/>
        <c:lblOffset val="100"/>
        <c:noMultiLvlLbl val="0"/>
      </c:catAx>
      <c:valAx>
        <c:axId val="456054991"/>
        <c:scaling>
          <c:orientation val="minMax"/>
          <c:max val="0.9"/>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456052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742278772489445E-2"/>
          <c:y val="7.9824386350029933E-2"/>
          <c:w val="0.89571640925955864"/>
          <c:h val="0.73595412926208015"/>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priorización!$A$2:$A$9</c:f>
              <c:strCache>
                <c:ptCount val="8"/>
                <c:pt idx="0">
                  <c:v>Educación</c:v>
                </c:pt>
                <c:pt idx="1">
                  <c:v>Salud</c:v>
                </c:pt>
                <c:pt idx="2">
                  <c:v>Economía</c:v>
                </c:pt>
                <c:pt idx="3">
                  <c:v>Mercado laboral</c:v>
                </c:pt>
                <c:pt idx="4">
                  <c:v>Estado de Derecho</c:v>
                </c:pt>
                <c:pt idx="5">
                  <c:v>Tecnología</c:v>
                </c:pt>
                <c:pt idx="6">
                  <c:v>Defensa Nacional</c:v>
                </c:pt>
                <c:pt idx="7">
                  <c:v>Transporte público</c:v>
                </c:pt>
              </c:strCache>
            </c:strRef>
          </c:cat>
          <c:val>
            <c:numRef>
              <c:f>priorización!$E$2:$E$9</c:f>
              <c:numCache>
                <c:formatCode>0.0%</c:formatCode>
                <c:ptCount val="8"/>
                <c:pt idx="0">
                  <c:v>0.29821428571428577</c:v>
                </c:pt>
                <c:pt idx="1">
                  <c:v>0.29345238095238091</c:v>
                </c:pt>
                <c:pt idx="2">
                  <c:v>0.25297619047619047</c:v>
                </c:pt>
                <c:pt idx="3">
                  <c:v>7.5793650793650802E-2</c:v>
                </c:pt>
                <c:pt idx="4">
                  <c:v>2.599206349206349E-2</c:v>
                </c:pt>
                <c:pt idx="5">
                  <c:v>2.0833333333333332E-2</c:v>
                </c:pt>
                <c:pt idx="6">
                  <c:v>1.8452380952380949E-2</c:v>
                </c:pt>
                <c:pt idx="7">
                  <c:v>1.4285714285714285E-2</c:v>
                </c:pt>
              </c:numCache>
            </c:numRef>
          </c:val>
          <c:extLst>
            <c:ext xmlns:c16="http://schemas.microsoft.com/office/drawing/2014/chart" uri="{C3380CC4-5D6E-409C-BE32-E72D297353CC}">
              <c16:uniqueId val="{00000000-AA2C-45AA-A820-C85D7CB381B1}"/>
            </c:ext>
          </c:extLst>
        </c:ser>
        <c:dLbls>
          <c:dLblPos val="outEnd"/>
          <c:showLegendKey val="0"/>
          <c:showVal val="1"/>
          <c:showCatName val="0"/>
          <c:showSerName val="0"/>
          <c:showPercent val="0"/>
          <c:showBubbleSize val="0"/>
        </c:dLbls>
        <c:gapWidth val="219"/>
        <c:overlap val="-27"/>
        <c:axId val="509368351"/>
        <c:axId val="509368767"/>
      </c:barChart>
      <c:catAx>
        <c:axId val="509368351"/>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Ejes estratégicos</a:t>
                </a:r>
              </a:p>
            </c:rich>
          </c:tx>
          <c:layout>
            <c:manualLayout>
              <c:xMode val="edge"/>
              <c:yMode val="edge"/>
              <c:x val="0.40841360465895687"/>
              <c:y val="0.9287828195293189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Times New Roman" panose="02020603050405020304" pitchFamily="18" charset="0"/>
              </a:defRPr>
            </a:pPr>
            <a:endParaRPr lang="es-PY"/>
          </a:p>
        </c:txPr>
        <c:crossAx val="509368767"/>
        <c:crosses val="autoZero"/>
        <c:auto val="1"/>
        <c:lblAlgn val="ctr"/>
        <c:lblOffset val="100"/>
        <c:noMultiLvlLbl val="0"/>
      </c:catAx>
      <c:valAx>
        <c:axId val="509368767"/>
        <c:scaling>
          <c:orientation val="minMax"/>
          <c:max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509368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80888188976378E-2"/>
          <c:y val="4.3903412492516461E-2"/>
          <c:w val="0.91565723884514438"/>
          <c:h val="0.79477778337641436"/>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'mercado laboral'!$A$2:$A$11</c:f>
              <c:strCache>
                <c:ptCount val="10"/>
                <c:pt idx="0">
                  <c:v>Salario</c:v>
                </c:pt>
                <c:pt idx="1">
                  <c:v>Estabilidad laboral</c:v>
                </c:pt>
                <c:pt idx="2">
                  <c:v>Beneficios extrasalariales</c:v>
                </c:pt>
                <c:pt idx="3">
                  <c:v>Oportunidades de formación</c:v>
                </c:pt>
                <c:pt idx="4">
                  <c:v>Carga horaria</c:v>
                </c:pt>
                <c:pt idx="5">
                  <c:v>Buen ambiente laboral</c:v>
                </c:pt>
                <c:pt idx="6">
                  <c:v>Ubicación del empleo</c:v>
                </c:pt>
                <c:pt idx="7">
                  <c:v>Días de descanso</c:v>
                </c:pt>
                <c:pt idx="8">
                  <c:v>Remuneración por horas extras</c:v>
                </c:pt>
                <c:pt idx="9">
                  <c:v>Teletrabajo</c:v>
                </c:pt>
              </c:strCache>
            </c:strRef>
          </c:cat>
          <c:val>
            <c:numRef>
              <c:f>'mercado laboral'!$B$2:$B$11</c:f>
              <c:numCache>
                <c:formatCode>0.0%</c:formatCode>
                <c:ptCount val="10"/>
                <c:pt idx="0">
                  <c:v>0.76190476190476186</c:v>
                </c:pt>
                <c:pt idx="1">
                  <c:v>0.35119047619047616</c:v>
                </c:pt>
                <c:pt idx="2">
                  <c:v>0.31785714285714284</c:v>
                </c:pt>
                <c:pt idx="3">
                  <c:v>0.30476190476190479</c:v>
                </c:pt>
                <c:pt idx="4">
                  <c:v>0.28809523809523807</c:v>
                </c:pt>
                <c:pt idx="5">
                  <c:v>0.26785714285714285</c:v>
                </c:pt>
                <c:pt idx="6">
                  <c:v>0.16785714285714284</c:v>
                </c:pt>
                <c:pt idx="7">
                  <c:v>0.15</c:v>
                </c:pt>
                <c:pt idx="8">
                  <c:v>0.14642857142857144</c:v>
                </c:pt>
                <c:pt idx="9">
                  <c:v>5.9523809523809521E-3</c:v>
                </c:pt>
              </c:numCache>
            </c:numRef>
          </c:val>
          <c:extLst>
            <c:ext xmlns:c16="http://schemas.microsoft.com/office/drawing/2014/chart" uri="{C3380CC4-5D6E-409C-BE32-E72D297353CC}">
              <c16:uniqueId val="{00000000-1315-417F-89F6-0D7BA8FAF290}"/>
            </c:ext>
          </c:extLst>
        </c:ser>
        <c:dLbls>
          <c:dLblPos val="outEnd"/>
          <c:showLegendKey val="0"/>
          <c:showVal val="1"/>
          <c:showCatName val="0"/>
          <c:showSerName val="0"/>
          <c:showPercent val="0"/>
          <c:showBubbleSize val="0"/>
        </c:dLbls>
        <c:gapWidth val="219"/>
        <c:overlap val="-27"/>
        <c:axId val="793260191"/>
        <c:axId val="793262687"/>
      </c:barChart>
      <c:catAx>
        <c:axId val="793260191"/>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r>
                  <a:rPr lang="en-US"/>
                  <a:t>Aspectos de una oferta laboral</a:t>
                </a:r>
              </a:p>
            </c:rich>
          </c:tx>
          <c:layout>
            <c:manualLayout>
              <c:xMode val="edge"/>
              <c:yMode val="edge"/>
              <c:x val="0.36928739107611558"/>
              <c:y val="0.9264044299391730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Times New Roman" panose="02020603050405020304" pitchFamily="18" charset="0"/>
              </a:defRPr>
            </a:pPr>
            <a:endParaRPr lang="es-PY"/>
          </a:p>
        </c:txPr>
        <c:crossAx val="793262687"/>
        <c:crosses val="autoZero"/>
        <c:auto val="1"/>
        <c:lblAlgn val="ctr"/>
        <c:lblOffset val="100"/>
        <c:noMultiLvlLbl val="0"/>
      </c:catAx>
      <c:valAx>
        <c:axId val="79326268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79326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Hoja2!$A$3:$A$11</c:f>
              <c:strCache>
                <c:ptCount val="9"/>
                <c:pt idx="0">
                  <c:v>Requisitos de experiencia</c:v>
                </c:pt>
                <c:pt idx="1">
                  <c:v>Escasas vacancias</c:v>
                </c:pt>
                <c:pt idx="2">
                  <c:v>Formación académica insuficiente</c:v>
                </c:pt>
                <c:pt idx="3">
                  <c:v>Discriminación</c:v>
                </c:pt>
                <c:pt idx="4">
                  <c:v>Manejo de Inglés</c:v>
                </c:pt>
                <c:pt idx="5">
                  <c:v>Formación académica superior</c:v>
                </c:pt>
                <c:pt idx="6">
                  <c:v>Requisitos de edad</c:v>
                </c:pt>
                <c:pt idx="7">
                  <c:v>Informalidad</c:v>
                </c:pt>
                <c:pt idx="8">
                  <c:v>Cualificaciones técnicas</c:v>
                </c:pt>
              </c:strCache>
            </c:strRef>
          </c:cat>
          <c:val>
            <c:numRef>
              <c:f>Hoja2!$B$3:$B$11</c:f>
              <c:numCache>
                <c:formatCode>0.0%</c:formatCode>
                <c:ptCount val="9"/>
                <c:pt idx="0">
                  <c:v>0.80714285714285716</c:v>
                </c:pt>
                <c:pt idx="1">
                  <c:v>0.47976190476190478</c:v>
                </c:pt>
                <c:pt idx="2">
                  <c:v>0.36428571428571427</c:v>
                </c:pt>
                <c:pt idx="3">
                  <c:v>0.22142857142857142</c:v>
                </c:pt>
                <c:pt idx="4">
                  <c:v>0.21309523809523809</c:v>
                </c:pt>
                <c:pt idx="5">
                  <c:v>0.1738095238095238</c:v>
                </c:pt>
                <c:pt idx="6">
                  <c:v>0.16190476190476191</c:v>
                </c:pt>
                <c:pt idx="7">
                  <c:v>0.15952380952380951</c:v>
                </c:pt>
                <c:pt idx="8">
                  <c:v>0.1</c:v>
                </c:pt>
              </c:numCache>
            </c:numRef>
          </c:val>
          <c:extLst>
            <c:ext xmlns:c16="http://schemas.microsoft.com/office/drawing/2014/chart" uri="{C3380CC4-5D6E-409C-BE32-E72D297353CC}">
              <c16:uniqueId val="{00000000-4CC9-40FB-BD27-86C6994EFFC7}"/>
            </c:ext>
          </c:extLst>
        </c:ser>
        <c:dLbls>
          <c:dLblPos val="outEnd"/>
          <c:showLegendKey val="0"/>
          <c:showVal val="1"/>
          <c:showCatName val="0"/>
          <c:showSerName val="0"/>
          <c:showPercent val="0"/>
          <c:showBubbleSize val="0"/>
        </c:dLbls>
        <c:gapWidth val="219"/>
        <c:overlap val="-27"/>
        <c:axId val="1030498624"/>
        <c:axId val="1030489888"/>
      </c:barChart>
      <c:catAx>
        <c:axId val="103049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Times New Roman" panose="02020603050405020304" pitchFamily="18" charset="0"/>
              </a:defRPr>
            </a:pPr>
            <a:endParaRPr lang="es-PY"/>
          </a:p>
        </c:txPr>
        <c:crossAx val="1030489888"/>
        <c:crosses val="autoZero"/>
        <c:auto val="1"/>
        <c:lblAlgn val="ctr"/>
        <c:lblOffset val="100"/>
        <c:noMultiLvlLbl val="0"/>
      </c:catAx>
      <c:valAx>
        <c:axId val="10304898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103049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 - Participación electoral.xlsx]Q5_V'!$A$2:$A$7</c:f>
              <c:strCache>
                <c:ptCount val="6"/>
                <c:pt idx="0">
                  <c:v>Participar en los procesos electorales</c:v>
                </c:pt>
                <c:pt idx="1">
                  <c:v>Identificación con principios o valores</c:v>
                </c:pt>
                <c:pt idx="2">
                  <c:v>Presión Familiar</c:v>
                </c:pt>
                <c:pt idx="3">
                  <c:v>Sin consentimiento</c:v>
                </c:pt>
                <c:pt idx="4">
                  <c:v>Puesto de trabajo y/o un pago a cambio</c:v>
                </c:pt>
                <c:pt idx="5">
                  <c:v>Presión laboral</c:v>
                </c:pt>
              </c:strCache>
            </c:strRef>
          </c:cat>
          <c:val>
            <c:numRef>
              <c:f>'[II - Participación electoral.xlsx]Q5_V'!$C$2:$C$7</c:f>
              <c:numCache>
                <c:formatCode>0.00%</c:formatCode>
                <c:ptCount val="6"/>
                <c:pt idx="0">
                  <c:v>0.36165577342047928</c:v>
                </c:pt>
                <c:pt idx="1">
                  <c:v>0.23747276688453159</c:v>
                </c:pt>
                <c:pt idx="2">
                  <c:v>0.16993464052287582</c:v>
                </c:pt>
                <c:pt idx="3">
                  <c:v>0.12854030501089325</c:v>
                </c:pt>
                <c:pt idx="4">
                  <c:v>5.8823529411764705E-2</c:v>
                </c:pt>
                <c:pt idx="5">
                  <c:v>4.357298474945534E-2</c:v>
                </c:pt>
              </c:numCache>
            </c:numRef>
          </c:val>
          <c:extLst>
            <c:ext xmlns:c16="http://schemas.microsoft.com/office/drawing/2014/chart" uri="{C3380CC4-5D6E-409C-BE32-E72D297353CC}">
              <c16:uniqueId val="{00000000-BAA5-4858-8D41-DD664AD996FC}"/>
            </c:ext>
          </c:extLst>
        </c:ser>
        <c:dLbls>
          <c:dLblPos val="outEnd"/>
          <c:showLegendKey val="0"/>
          <c:showVal val="1"/>
          <c:showCatName val="0"/>
          <c:showSerName val="0"/>
          <c:showPercent val="0"/>
          <c:showBubbleSize val="0"/>
        </c:dLbls>
        <c:gapWidth val="219"/>
        <c:overlap val="-27"/>
        <c:axId val="1057623551"/>
        <c:axId val="1067023775"/>
      </c:barChart>
      <c:catAx>
        <c:axId val="105762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Times New Roman" panose="02020603050405020304" pitchFamily="18" charset="0"/>
              </a:defRPr>
            </a:pPr>
            <a:endParaRPr lang="es-PY"/>
          </a:p>
        </c:txPr>
        <c:crossAx val="1067023775"/>
        <c:crosses val="autoZero"/>
        <c:auto val="1"/>
        <c:lblAlgn val="ctr"/>
        <c:lblOffset val="100"/>
        <c:noMultiLvlLbl val="0"/>
      </c:catAx>
      <c:valAx>
        <c:axId val="106702377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s-PY"/>
          </a:p>
        </c:txPr>
        <c:crossAx val="105762355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37456786121848E-2"/>
          <c:y val="4.3903412492516461E-2"/>
          <c:w val="0.91116377062657083"/>
          <c:h val="0.77560106754603342"/>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escenario!$A$2:$A$5</c:f>
              <c:strCache>
                <c:ptCount val="4"/>
                <c:pt idx="0">
                  <c:v>Independiente</c:v>
                </c:pt>
                <c:pt idx="1">
                  <c:v>Sector público</c:v>
                </c:pt>
                <c:pt idx="2">
                  <c:v>Sector privado</c:v>
                </c:pt>
                <c:pt idx="3">
                  <c:v>Fuera del país</c:v>
                </c:pt>
              </c:strCache>
            </c:strRef>
          </c:cat>
          <c:val>
            <c:numRef>
              <c:f>escenario!$B$2:$B$5</c:f>
              <c:numCache>
                <c:formatCode>0.0%</c:formatCode>
                <c:ptCount val="4"/>
                <c:pt idx="0">
                  <c:v>0.43214285714285716</c:v>
                </c:pt>
                <c:pt idx="1">
                  <c:v>0.29761904761904762</c:v>
                </c:pt>
                <c:pt idx="2">
                  <c:v>0.15</c:v>
                </c:pt>
                <c:pt idx="3">
                  <c:v>0.12023809523809524</c:v>
                </c:pt>
              </c:numCache>
            </c:numRef>
          </c:val>
          <c:extLst>
            <c:ext xmlns:c16="http://schemas.microsoft.com/office/drawing/2014/chart" uri="{C3380CC4-5D6E-409C-BE32-E72D297353CC}">
              <c16:uniqueId val="{00000000-8CA2-4B90-801C-1F70355171DF}"/>
            </c:ext>
          </c:extLst>
        </c:ser>
        <c:dLbls>
          <c:dLblPos val="outEnd"/>
          <c:showLegendKey val="0"/>
          <c:showVal val="1"/>
          <c:showCatName val="0"/>
          <c:showSerName val="0"/>
          <c:showPercent val="0"/>
          <c:showBubbleSize val="0"/>
        </c:dLbls>
        <c:gapWidth val="219"/>
        <c:overlap val="-27"/>
        <c:axId val="1293164991"/>
        <c:axId val="1293168319"/>
      </c:barChart>
      <c:catAx>
        <c:axId val="1293164991"/>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Sector laboral de preferencia</a:t>
                </a:r>
              </a:p>
            </c:rich>
          </c:tx>
          <c:layout>
            <c:manualLayout>
              <c:xMode val="edge"/>
              <c:yMode val="edge"/>
              <c:x val="0.36510695041225849"/>
              <c:y val="0.9101975653562163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1293168319"/>
        <c:crosses val="autoZero"/>
        <c:auto val="1"/>
        <c:lblAlgn val="ctr"/>
        <c:lblOffset val="100"/>
        <c:noMultiLvlLbl val="0"/>
      </c:catAx>
      <c:valAx>
        <c:axId val="129316831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129316499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'percepción servicios salud'!$A$2:$A$7</c:f>
              <c:strCache>
                <c:ptCount val="6"/>
                <c:pt idx="0">
                  <c:v>Malo</c:v>
                </c:pt>
                <c:pt idx="1">
                  <c:v>Regular</c:v>
                </c:pt>
                <c:pt idx="2">
                  <c:v>Aceptable</c:v>
                </c:pt>
                <c:pt idx="3">
                  <c:v>Muy buena</c:v>
                </c:pt>
                <c:pt idx="4">
                  <c:v>No utiliza</c:v>
                </c:pt>
                <c:pt idx="5">
                  <c:v>Excelente</c:v>
                </c:pt>
              </c:strCache>
            </c:strRef>
          </c:cat>
          <c:val>
            <c:numRef>
              <c:f>'percepción servicios salud'!$B$2:$B$7</c:f>
              <c:numCache>
                <c:formatCode>0.0%</c:formatCode>
                <c:ptCount val="6"/>
                <c:pt idx="0">
                  <c:v>0.36071428571428571</c:v>
                </c:pt>
                <c:pt idx="1">
                  <c:v>0.32500000000000001</c:v>
                </c:pt>
                <c:pt idx="2">
                  <c:v>0.21547619047619049</c:v>
                </c:pt>
                <c:pt idx="3">
                  <c:v>4.7619047619047616E-2</c:v>
                </c:pt>
                <c:pt idx="4">
                  <c:v>3.5714285714285712E-2</c:v>
                </c:pt>
                <c:pt idx="5">
                  <c:v>1.5476190476190477E-2</c:v>
                </c:pt>
              </c:numCache>
            </c:numRef>
          </c:val>
          <c:extLst>
            <c:ext xmlns:c16="http://schemas.microsoft.com/office/drawing/2014/chart" uri="{C3380CC4-5D6E-409C-BE32-E72D297353CC}">
              <c16:uniqueId val="{00000000-E114-406A-8972-2139436E6070}"/>
            </c:ext>
          </c:extLst>
        </c:ser>
        <c:dLbls>
          <c:dLblPos val="outEnd"/>
          <c:showLegendKey val="0"/>
          <c:showVal val="1"/>
          <c:showCatName val="0"/>
          <c:showSerName val="0"/>
          <c:showPercent val="0"/>
          <c:showBubbleSize val="0"/>
        </c:dLbls>
        <c:gapWidth val="219"/>
        <c:overlap val="-27"/>
        <c:axId val="1806773632"/>
        <c:axId val="1806774048"/>
      </c:barChart>
      <c:catAx>
        <c:axId val="1806773632"/>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Percepción de los servicios de salud pública</a:t>
                </a:r>
              </a:p>
            </c:rich>
          </c:tx>
          <c:layout>
            <c:manualLayout>
              <c:xMode val="edge"/>
              <c:yMode val="edge"/>
              <c:x val="0.29132010892794319"/>
              <c:y val="0.9181800039912194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1806774048"/>
        <c:crosses val="autoZero"/>
        <c:auto val="1"/>
        <c:lblAlgn val="ctr"/>
        <c:lblOffset val="100"/>
        <c:noMultiLvlLbl val="0"/>
      </c:catAx>
      <c:valAx>
        <c:axId val="180677404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180677363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37456786121848E-2"/>
          <c:y val="4.3903412492516461E-2"/>
          <c:w val="0.91116377062657083"/>
          <c:h val="0.76526350689899547"/>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problemas!$A$2:$A$8</c:f>
              <c:strCache>
                <c:ptCount val="7"/>
                <c:pt idx="0">
                  <c:v>Falta de medicamentos</c:v>
                </c:pt>
                <c:pt idx="1">
                  <c:v>Tiempo de espera</c:v>
                </c:pt>
                <c:pt idx="2">
                  <c:v>Falta de especialistas</c:v>
                </c:pt>
                <c:pt idx="3">
                  <c:v>Infraestructura</c:v>
                </c:pt>
                <c:pt idx="4">
                  <c:v>Calidad de atención</c:v>
                </c:pt>
                <c:pt idx="5">
                  <c:v>Agendamiento de consultas</c:v>
                </c:pt>
                <c:pt idx="6">
                  <c:v>Cambio de agendamiento</c:v>
                </c:pt>
              </c:strCache>
            </c:strRef>
          </c:cat>
          <c:val>
            <c:numRef>
              <c:f>problemas!$B$2:$B$8</c:f>
              <c:numCache>
                <c:formatCode>0.0%</c:formatCode>
                <c:ptCount val="7"/>
                <c:pt idx="0">
                  <c:v>0.85357142857142854</c:v>
                </c:pt>
                <c:pt idx="1">
                  <c:v>0.51428571428571423</c:v>
                </c:pt>
                <c:pt idx="2">
                  <c:v>0.46666666666666667</c:v>
                </c:pt>
                <c:pt idx="3">
                  <c:v>0.32857142857142857</c:v>
                </c:pt>
                <c:pt idx="4">
                  <c:v>0.29761904761904762</c:v>
                </c:pt>
                <c:pt idx="5">
                  <c:v>0.21785714285714286</c:v>
                </c:pt>
                <c:pt idx="6">
                  <c:v>4.0476190476190478E-2</c:v>
                </c:pt>
              </c:numCache>
            </c:numRef>
          </c:val>
          <c:extLst>
            <c:ext xmlns:c16="http://schemas.microsoft.com/office/drawing/2014/chart" uri="{C3380CC4-5D6E-409C-BE32-E72D297353CC}">
              <c16:uniqueId val="{00000000-A70A-47C3-A591-E82F41C8F2A0}"/>
            </c:ext>
          </c:extLst>
        </c:ser>
        <c:dLbls>
          <c:dLblPos val="outEnd"/>
          <c:showLegendKey val="0"/>
          <c:showVal val="1"/>
          <c:showCatName val="0"/>
          <c:showSerName val="0"/>
          <c:showPercent val="0"/>
          <c:showBubbleSize val="0"/>
        </c:dLbls>
        <c:gapWidth val="219"/>
        <c:overlap val="-27"/>
        <c:axId val="569363712"/>
        <c:axId val="569379520"/>
      </c:barChart>
      <c:catAx>
        <c:axId val="569363712"/>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Principales falencias de los servicios de salud</a:t>
                </a:r>
              </a:p>
            </c:rich>
          </c:tx>
          <c:layout>
            <c:manualLayout>
              <c:xMode val="edge"/>
              <c:yMode val="edge"/>
              <c:x val="0.28514534222200583"/>
              <c:y val="0.9221712233087209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Times New Roman" panose="02020603050405020304" pitchFamily="18" charset="0"/>
              </a:defRPr>
            </a:pPr>
            <a:endParaRPr lang="es-PY"/>
          </a:p>
        </c:txPr>
        <c:crossAx val="569379520"/>
        <c:crosses val="autoZero"/>
        <c:auto val="1"/>
        <c:lblAlgn val="ctr"/>
        <c:lblOffset val="100"/>
        <c:noMultiLvlLbl val="0"/>
      </c:catAx>
      <c:valAx>
        <c:axId val="56937952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569363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41294838145226E-2"/>
          <c:y val="5.0925925925925923E-2"/>
          <c:w val="0.88430314960629919"/>
          <c:h val="0.78224127392178155"/>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percepción!$A$2:$A$7</c:f>
              <c:strCache>
                <c:ptCount val="6"/>
                <c:pt idx="0">
                  <c:v>Regular</c:v>
                </c:pt>
                <c:pt idx="1">
                  <c:v>Malo</c:v>
                </c:pt>
                <c:pt idx="2">
                  <c:v>Aceptable</c:v>
                </c:pt>
                <c:pt idx="3">
                  <c:v>No utiliza</c:v>
                </c:pt>
                <c:pt idx="4">
                  <c:v>Muy bueno</c:v>
                </c:pt>
                <c:pt idx="5">
                  <c:v>Excelente</c:v>
                </c:pt>
              </c:strCache>
            </c:strRef>
          </c:cat>
          <c:val>
            <c:numRef>
              <c:f>percepción!$B$2:$B$7</c:f>
              <c:numCache>
                <c:formatCode>0.0%</c:formatCode>
                <c:ptCount val="6"/>
                <c:pt idx="0">
                  <c:v>0.38928571428571429</c:v>
                </c:pt>
                <c:pt idx="1">
                  <c:v>0.30357142857142855</c:v>
                </c:pt>
                <c:pt idx="2">
                  <c:v>0.18333333333333332</c:v>
                </c:pt>
                <c:pt idx="3">
                  <c:v>7.4999999999999997E-2</c:v>
                </c:pt>
                <c:pt idx="4">
                  <c:v>4.1666666666666664E-2</c:v>
                </c:pt>
                <c:pt idx="5">
                  <c:v>7.1428571428571426E-3</c:v>
                </c:pt>
              </c:numCache>
            </c:numRef>
          </c:val>
          <c:extLst>
            <c:ext xmlns:c16="http://schemas.microsoft.com/office/drawing/2014/chart" uri="{C3380CC4-5D6E-409C-BE32-E72D297353CC}">
              <c16:uniqueId val="{00000000-C3AE-49AF-8EBE-AFE82D8F6174}"/>
            </c:ext>
          </c:extLst>
        </c:ser>
        <c:dLbls>
          <c:dLblPos val="outEnd"/>
          <c:showLegendKey val="0"/>
          <c:showVal val="1"/>
          <c:showCatName val="0"/>
          <c:showSerName val="0"/>
          <c:showPercent val="0"/>
          <c:showBubbleSize val="0"/>
        </c:dLbls>
        <c:gapWidth val="219"/>
        <c:overlap val="-27"/>
        <c:axId val="1733999040"/>
        <c:axId val="1733994880"/>
      </c:barChart>
      <c:catAx>
        <c:axId val="173399904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Calificación del transporte público</a:t>
                </a:r>
              </a:p>
            </c:rich>
          </c:tx>
          <c:layout>
            <c:manualLayout>
              <c:xMode val="edge"/>
              <c:yMode val="edge"/>
              <c:x val="0.32429004122165223"/>
              <c:y val="0.920258266459458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1733994880"/>
        <c:crosses val="autoZero"/>
        <c:auto val="1"/>
        <c:lblAlgn val="ctr"/>
        <c:lblOffset val="100"/>
        <c:noMultiLvlLbl val="0"/>
      </c:catAx>
      <c:valAx>
        <c:axId val="1733994880"/>
        <c:scaling>
          <c:orientation val="minMax"/>
          <c:max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173399904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04576351033046E-2"/>
          <c:y val="6.6922678456434695E-2"/>
          <c:w val="0.88430314960629919"/>
          <c:h val="0.73770049577136199"/>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Hoja2!$A$2:$A$5</c:f>
              <c:strCache>
                <c:ptCount val="4"/>
                <c:pt idx="0">
                  <c:v>Trabajar al mismo tiempo</c:v>
                </c:pt>
                <c:pt idx="1">
                  <c:v>Costo</c:v>
                </c:pt>
                <c:pt idx="2">
                  <c:v>Ubicación</c:v>
                </c:pt>
                <c:pt idx="3">
                  <c:v>Horario</c:v>
                </c:pt>
              </c:strCache>
            </c:strRef>
          </c:cat>
          <c:val>
            <c:numRef>
              <c:f>Hoja2!$B$2:$B$5</c:f>
              <c:numCache>
                <c:formatCode>0.0%</c:formatCode>
                <c:ptCount val="4"/>
                <c:pt idx="0">
                  <c:v>0.83571428571428574</c:v>
                </c:pt>
                <c:pt idx="1">
                  <c:v>0.73333333333333328</c:v>
                </c:pt>
                <c:pt idx="2">
                  <c:v>0.31428571428571428</c:v>
                </c:pt>
                <c:pt idx="3">
                  <c:v>0.30119047619047618</c:v>
                </c:pt>
              </c:numCache>
            </c:numRef>
          </c:val>
          <c:extLst>
            <c:ext xmlns:c16="http://schemas.microsoft.com/office/drawing/2014/chart" uri="{C3380CC4-5D6E-409C-BE32-E72D297353CC}">
              <c16:uniqueId val="{00000000-DE70-4F51-B2DD-40FF55762B83}"/>
            </c:ext>
          </c:extLst>
        </c:ser>
        <c:dLbls>
          <c:dLblPos val="outEnd"/>
          <c:showLegendKey val="0"/>
          <c:showVal val="1"/>
          <c:showCatName val="0"/>
          <c:showSerName val="0"/>
          <c:showPercent val="0"/>
          <c:showBubbleSize val="0"/>
        </c:dLbls>
        <c:gapWidth val="219"/>
        <c:overlap val="-27"/>
        <c:axId val="195861232"/>
        <c:axId val="195874544"/>
      </c:barChart>
      <c:catAx>
        <c:axId val="195861232"/>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Dificultades para estudiar</a:t>
                </a:r>
              </a:p>
            </c:rich>
          </c:tx>
          <c:layout>
            <c:manualLayout>
              <c:xMode val="edge"/>
              <c:yMode val="edge"/>
              <c:x val="0.35352887139107614"/>
              <c:y val="0.90046296296296291"/>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Times New Roman" panose="02020603050405020304" pitchFamily="18" charset="0"/>
              </a:defRPr>
            </a:pPr>
            <a:endParaRPr lang="es-PY"/>
          </a:p>
        </c:txPr>
        <c:crossAx val="195874544"/>
        <c:crosses val="autoZero"/>
        <c:auto val="1"/>
        <c:lblAlgn val="ctr"/>
        <c:lblOffset val="100"/>
        <c:noMultiLvlLbl val="0"/>
      </c:catAx>
      <c:valAx>
        <c:axId val="19587454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1958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Q6_V!$D$1</c:f>
              <c:strCache>
                <c:ptCount val="1"/>
                <c:pt idx="0">
                  <c:v>Sí</c:v>
                </c:pt>
              </c:strCache>
            </c:strRef>
          </c:tx>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Q6_V!$A$2:$A$4</c:f>
              <c:strCache>
                <c:ptCount val="3"/>
                <c:pt idx="0">
                  <c:v>Población joven encuestada</c:v>
                </c:pt>
                <c:pt idx="1">
                  <c:v>Población joven en municipales 2021</c:v>
                </c:pt>
                <c:pt idx="2">
                  <c:v>Población joven en municipales 2015</c:v>
                </c:pt>
              </c:strCache>
            </c:strRef>
          </c:cat>
          <c:val>
            <c:numRef>
              <c:f>Q6_V!$D$2:$D$4</c:f>
              <c:numCache>
                <c:formatCode>0.00%</c:formatCode>
                <c:ptCount val="3"/>
                <c:pt idx="0">
                  <c:v>0.63571428571428568</c:v>
                </c:pt>
                <c:pt idx="1">
                  <c:v>0.54532745818841444</c:v>
                </c:pt>
                <c:pt idx="2">
                  <c:v>0.49210064081598043</c:v>
                </c:pt>
              </c:numCache>
            </c:numRef>
          </c:val>
          <c:extLst>
            <c:ext xmlns:c16="http://schemas.microsoft.com/office/drawing/2014/chart" uri="{C3380CC4-5D6E-409C-BE32-E72D297353CC}">
              <c16:uniqueId val="{00000000-FA19-4713-8266-3E9165D6568C}"/>
            </c:ext>
          </c:extLst>
        </c:ser>
        <c:dLbls>
          <c:dLblPos val="outEnd"/>
          <c:showLegendKey val="0"/>
          <c:showVal val="1"/>
          <c:showCatName val="0"/>
          <c:showSerName val="0"/>
          <c:showPercent val="0"/>
          <c:showBubbleSize val="0"/>
        </c:dLbls>
        <c:gapWidth val="219"/>
        <c:overlap val="-27"/>
        <c:axId val="1057623551"/>
        <c:axId val="1067023775"/>
      </c:barChart>
      <c:catAx>
        <c:axId val="10576235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s-PY"/>
          </a:p>
        </c:txPr>
        <c:crossAx val="1067023775"/>
        <c:crosses val="autoZero"/>
        <c:auto val="1"/>
        <c:lblAlgn val="ctr"/>
        <c:lblOffset val="100"/>
        <c:noMultiLvlLbl val="0"/>
      </c:catAx>
      <c:valAx>
        <c:axId val="106702377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1057623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 - Participación electoral.xlsx]Q7S_Q7N_Q9_Q10_Q11_Q12'!$A$2:$A$6</c:f>
              <c:strCache>
                <c:ptCount val="5"/>
                <c:pt idx="0">
                  <c:v>Deber cívico</c:v>
                </c:pt>
                <c:pt idx="1">
                  <c:v>Descontento con el partido gobernante</c:v>
                </c:pt>
                <c:pt idx="2">
                  <c:v>Apoyo al candidato partidario</c:v>
                </c:pt>
                <c:pt idx="3">
                  <c:v>Presión familiar o laboral</c:v>
                </c:pt>
                <c:pt idx="4">
                  <c:v>Resultados de encuestas</c:v>
                </c:pt>
              </c:strCache>
            </c:strRef>
          </c:cat>
          <c:val>
            <c:numRef>
              <c:f>'[II - Participación electoral.xlsx]Q7S_Q7N_Q9_Q10_Q11_Q12'!$C$2:$C$6</c:f>
              <c:numCache>
                <c:formatCode>0.00%</c:formatCode>
                <c:ptCount val="5"/>
                <c:pt idx="0">
                  <c:v>0.74344569288389517</c:v>
                </c:pt>
                <c:pt idx="1">
                  <c:v>0.24157303370786518</c:v>
                </c:pt>
                <c:pt idx="2">
                  <c:v>0.20411985018726592</c:v>
                </c:pt>
                <c:pt idx="3">
                  <c:v>6.1797752808988762E-2</c:v>
                </c:pt>
                <c:pt idx="4">
                  <c:v>4.6816479400749067E-2</c:v>
                </c:pt>
              </c:numCache>
            </c:numRef>
          </c:val>
          <c:extLst>
            <c:ext xmlns:c16="http://schemas.microsoft.com/office/drawing/2014/chart" uri="{C3380CC4-5D6E-409C-BE32-E72D297353CC}">
              <c16:uniqueId val="{00000000-1BAD-4B39-85C6-014F603FB743}"/>
            </c:ext>
          </c:extLst>
        </c:ser>
        <c:dLbls>
          <c:dLblPos val="outEnd"/>
          <c:showLegendKey val="0"/>
          <c:showVal val="1"/>
          <c:showCatName val="0"/>
          <c:showSerName val="0"/>
          <c:showPercent val="0"/>
          <c:showBubbleSize val="0"/>
        </c:dLbls>
        <c:gapWidth val="219"/>
        <c:overlap val="-27"/>
        <c:axId val="1876562512"/>
        <c:axId val="1834744288"/>
      </c:barChart>
      <c:catAx>
        <c:axId val="187656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Times New Roman" panose="02020603050405020304" pitchFamily="18" charset="0"/>
              </a:defRPr>
            </a:pPr>
            <a:endParaRPr lang="es-PY"/>
          </a:p>
        </c:txPr>
        <c:crossAx val="1834744288"/>
        <c:crosses val="autoZero"/>
        <c:auto val="1"/>
        <c:lblAlgn val="ctr"/>
        <c:lblOffset val="100"/>
        <c:noMultiLvlLbl val="0"/>
      </c:catAx>
      <c:valAx>
        <c:axId val="18347442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1876562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468904143617004E-2"/>
          <c:y val="6.9657856996517109E-2"/>
          <c:w val="0.88898978388843108"/>
          <c:h val="0.81023057428208689"/>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 - Participación electoral.xlsx]Q7S_Q7N_Q9_Q10_Q11_Q12'!$I$2:$I$5</c:f>
              <c:strCache>
                <c:ptCount val="4"/>
                <c:pt idx="0">
                  <c:v>Los candidatos no convencen</c:v>
                </c:pt>
                <c:pt idx="1">
                  <c:v>No está inscripto en la ciudad que reside</c:v>
                </c:pt>
                <c:pt idx="2">
                  <c:v>Las elecciones no importan</c:v>
                </c:pt>
                <c:pt idx="3">
                  <c:v>Resultados de encuesta</c:v>
                </c:pt>
              </c:strCache>
            </c:strRef>
          </c:cat>
          <c:val>
            <c:numRef>
              <c:f>'[II - Participación electoral.xlsx]Q7S_Q7N_Q9_Q10_Q11_Q12'!$K$2:$K$5</c:f>
              <c:numCache>
                <c:formatCode>0.00%</c:formatCode>
                <c:ptCount val="4"/>
                <c:pt idx="0">
                  <c:v>0.5</c:v>
                </c:pt>
                <c:pt idx="1">
                  <c:v>0.42483660130718953</c:v>
                </c:pt>
                <c:pt idx="2">
                  <c:v>0.15686274509803921</c:v>
                </c:pt>
                <c:pt idx="3">
                  <c:v>0.11437908496732026</c:v>
                </c:pt>
              </c:numCache>
            </c:numRef>
          </c:val>
          <c:extLst>
            <c:ext xmlns:c16="http://schemas.microsoft.com/office/drawing/2014/chart" uri="{C3380CC4-5D6E-409C-BE32-E72D297353CC}">
              <c16:uniqueId val="{00000000-5DC7-4CC9-B742-D34674C3C92F}"/>
            </c:ext>
          </c:extLst>
        </c:ser>
        <c:dLbls>
          <c:dLblPos val="outEnd"/>
          <c:showLegendKey val="0"/>
          <c:showVal val="1"/>
          <c:showCatName val="0"/>
          <c:showSerName val="0"/>
          <c:showPercent val="0"/>
          <c:showBubbleSize val="0"/>
        </c:dLbls>
        <c:gapWidth val="219"/>
        <c:overlap val="-27"/>
        <c:axId val="1112598367"/>
        <c:axId val="1120288959"/>
      </c:barChart>
      <c:catAx>
        <c:axId val="111259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1120288959"/>
        <c:crosses val="autoZero"/>
        <c:auto val="1"/>
        <c:lblAlgn val="ctr"/>
        <c:lblOffset val="100"/>
        <c:noMultiLvlLbl val="0"/>
      </c:catAx>
      <c:valAx>
        <c:axId val="1120288959"/>
        <c:scaling>
          <c:orientation val="minMax"/>
          <c:max val="0.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111259836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 - Participación electoral.xlsx]Q7S_Q7N_Q9_Q10_Q11_Q12'!$I$33:$I$42</c:f>
              <c:strCache>
                <c:ptCount val="10"/>
                <c:pt idx="0">
                  <c:v>Integridad</c:v>
                </c:pt>
                <c:pt idx="1">
                  <c:v>Formación académica</c:v>
                </c:pt>
                <c:pt idx="2">
                  <c:v>Experiencia laboral</c:v>
                </c:pt>
                <c:pt idx="3">
                  <c:v>Aspectos culturales y religiosos</c:v>
                </c:pt>
                <c:pt idx="4">
                  <c:v>Trayectoria o militancia política</c:v>
                </c:pt>
                <c:pt idx="5">
                  <c:v>Orientación política</c:v>
                </c:pt>
                <c:pt idx="6">
                  <c:v>Nivel socioeconómico</c:v>
                </c:pt>
                <c:pt idx="7">
                  <c:v>Afiliación política</c:v>
                </c:pt>
                <c:pt idx="8">
                  <c:v>Edad</c:v>
                </c:pt>
                <c:pt idx="9">
                  <c:v>Sexo</c:v>
                </c:pt>
              </c:strCache>
            </c:strRef>
          </c:cat>
          <c:val>
            <c:numRef>
              <c:f>'[II - Participación electoral.xlsx]Q7S_Q7N_Q9_Q10_Q11_Q12'!$K$33:$K$42</c:f>
              <c:numCache>
                <c:formatCode>0.00%</c:formatCode>
                <c:ptCount val="10"/>
                <c:pt idx="0">
                  <c:v>0.68095238095238098</c:v>
                </c:pt>
                <c:pt idx="1">
                  <c:v>0.52023809523809528</c:v>
                </c:pt>
                <c:pt idx="2">
                  <c:v>0.40357142857142858</c:v>
                </c:pt>
                <c:pt idx="3">
                  <c:v>0.15714285714285714</c:v>
                </c:pt>
                <c:pt idx="4">
                  <c:v>0.12738095238095237</c:v>
                </c:pt>
                <c:pt idx="5">
                  <c:v>0.1130952380952381</c:v>
                </c:pt>
                <c:pt idx="6">
                  <c:v>0.10833333333333334</c:v>
                </c:pt>
                <c:pt idx="7">
                  <c:v>4.642857142857143E-2</c:v>
                </c:pt>
                <c:pt idx="8">
                  <c:v>4.0476190476190478E-2</c:v>
                </c:pt>
                <c:pt idx="9">
                  <c:v>2.2619047619047618E-2</c:v>
                </c:pt>
              </c:numCache>
            </c:numRef>
          </c:val>
          <c:extLst>
            <c:ext xmlns:c16="http://schemas.microsoft.com/office/drawing/2014/chart" uri="{C3380CC4-5D6E-409C-BE32-E72D297353CC}">
              <c16:uniqueId val="{00000000-F52B-4F8C-8084-F805271EA0B2}"/>
            </c:ext>
          </c:extLst>
        </c:ser>
        <c:dLbls>
          <c:dLblPos val="outEnd"/>
          <c:showLegendKey val="0"/>
          <c:showVal val="1"/>
          <c:showCatName val="0"/>
          <c:showSerName val="0"/>
          <c:showPercent val="0"/>
          <c:showBubbleSize val="0"/>
        </c:dLbls>
        <c:gapWidth val="219"/>
        <c:overlap val="-27"/>
        <c:axId val="923865743"/>
        <c:axId val="205813119"/>
      </c:barChart>
      <c:catAx>
        <c:axId val="92386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Times New Roman" panose="02020603050405020304" pitchFamily="18" charset="0"/>
              </a:defRPr>
            </a:pPr>
            <a:endParaRPr lang="es-PY"/>
          </a:p>
        </c:txPr>
        <c:crossAx val="205813119"/>
        <c:crosses val="autoZero"/>
        <c:auto val="1"/>
        <c:lblAlgn val="ctr"/>
        <c:lblOffset val="100"/>
        <c:noMultiLvlLbl val="0"/>
      </c:catAx>
      <c:valAx>
        <c:axId val="205813119"/>
        <c:scaling>
          <c:orientation val="minMax"/>
          <c:max val="0.70000000000000007"/>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s-PY"/>
          </a:p>
        </c:txPr>
        <c:crossAx val="923865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mn-lt"/>
          <a:cs typeface="Times New Roman" panose="02020603050405020304" pitchFamily="18" charset="0"/>
        </a:defRPr>
      </a:pPr>
      <a:endParaRPr lang="es-PY"/>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614752837918296E-2"/>
          <c:y val="5.0925925925925923E-2"/>
          <c:w val="0.90385144646103011"/>
          <c:h val="0.57903252666010141"/>
        </c:manualLayout>
      </c:layout>
      <c:barChart>
        <c:barDir val="col"/>
        <c:grouping val="clustered"/>
        <c:varyColors val="0"/>
        <c:ser>
          <c:idx val="0"/>
          <c:order val="0"/>
          <c:spPr>
            <a:solidFill>
              <a:srgbClr val="004C5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Times New Roman" panose="02020603050405020304" pitchFamily="18" charset="0"/>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Word]Hoja2'!$A$26:$A$35</c:f>
              <c:strCache>
                <c:ptCount val="10"/>
                <c:pt idx="0">
                  <c:v>Formación Académica</c:v>
                </c:pt>
                <c:pt idx="1">
                  <c:v>Experiencia en el área</c:v>
                </c:pt>
                <c:pt idx="2">
                  <c:v>Integridad</c:v>
                </c:pt>
                <c:pt idx="3">
                  <c:v>Posición ideológica</c:v>
                </c:pt>
                <c:pt idx="4">
                  <c:v>Cultura y religión</c:v>
                </c:pt>
                <c:pt idx="5">
                  <c:v>Experiencia política</c:v>
                </c:pt>
                <c:pt idx="6">
                  <c:v>Nivel socioeconómico</c:v>
                </c:pt>
                <c:pt idx="7">
                  <c:v>Afiliación política</c:v>
                </c:pt>
                <c:pt idx="8">
                  <c:v>Edad</c:v>
                </c:pt>
                <c:pt idx="9">
                  <c:v>Sexo</c:v>
                </c:pt>
              </c:strCache>
            </c:strRef>
          </c:cat>
          <c:val>
            <c:numRef>
              <c:f>'[Gráfico en Microsoft Word]Hoja2'!$B$26:$B$35</c:f>
              <c:numCache>
                <c:formatCode>0.00%</c:formatCode>
                <c:ptCount val="10"/>
                <c:pt idx="0">
                  <c:v>0.64166666666666672</c:v>
                </c:pt>
                <c:pt idx="1">
                  <c:v>0.52500000000000002</c:v>
                </c:pt>
                <c:pt idx="2">
                  <c:v>0.47499999999999998</c:v>
                </c:pt>
                <c:pt idx="3">
                  <c:v>0.26785714285714285</c:v>
                </c:pt>
                <c:pt idx="4">
                  <c:v>0.17976190476190476</c:v>
                </c:pt>
                <c:pt idx="5">
                  <c:v>0.14642857142857144</c:v>
                </c:pt>
                <c:pt idx="6">
                  <c:v>0.12857142857142856</c:v>
                </c:pt>
                <c:pt idx="7">
                  <c:v>6.0714285714285714E-2</c:v>
                </c:pt>
                <c:pt idx="8">
                  <c:v>2.976190476190476E-2</c:v>
                </c:pt>
                <c:pt idx="9">
                  <c:v>9.5238095238095247E-3</c:v>
                </c:pt>
              </c:numCache>
            </c:numRef>
          </c:val>
          <c:extLst>
            <c:ext xmlns:c16="http://schemas.microsoft.com/office/drawing/2014/chart" uri="{C3380CC4-5D6E-409C-BE32-E72D297353CC}">
              <c16:uniqueId val="{00000000-BD27-4871-9DAE-17C17AB56832}"/>
            </c:ext>
          </c:extLst>
        </c:ser>
        <c:dLbls>
          <c:showLegendKey val="0"/>
          <c:showVal val="0"/>
          <c:showCatName val="0"/>
          <c:showSerName val="0"/>
          <c:showPercent val="0"/>
          <c:showBubbleSize val="0"/>
        </c:dLbls>
        <c:gapWidth val="219"/>
        <c:overlap val="-27"/>
        <c:axId val="330068543"/>
        <c:axId val="330075199"/>
      </c:barChart>
      <c:catAx>
        <c:axId val="330068543"/>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r>
                  <a:rPr lang="en-US"/>
                  <a:t>Atributos</a:t>
                </a:r>
              </a:p>
            </c:rich>
          </c:tx>
          <c:layout>
            <c:manualLayout>
              <c:xMode val="edge"/>
              <c:yMode val="edge"/>
              <c:x val="0.45126646662907749"/>
              <c:y val="0.9205942202744511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Times New Roman" panose="02020603050405020304" pitchFamily="18" charset="0"/>
              </a:defRPr>
            </a:pPr>
            <a:endParaRPr lang="es-PY"/>
          </a:p>
        </c:txPr>
        <c:crossAx val="330075199"/>
        <c:crosses val="autoZero"/>
        <c:auto val="1"/>
        <c:lblAlgn val="ctr"/>
        <c:lblOffset val="100"/>
        <c:noMultiLvlLbl val="0"/>
      </c:catAx>
      <c:valAx>
        <c:axId val="33007519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Times New Roman" panose="02020603050405020304" pitchFamily="18" charset="0"/>
              </a:defRPr>
            </a:pPr>
            <a:endParaRPr lang="es-PY"/>
          </a:p>
        </c:txPr>
        <c:crossAx val="330068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s-PY"/>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Confía</c:v>
                </c:pt>
              </c:strCache>
            </c:strRef>
          </c:tx>
          <c:spPr>
            <a:solidFill>
              <a:srgbClr val="004C5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Iglesia Católica</c:v>
                </c:pt>
                <c:pt idx="1">
                  <c:v>Banco Central del Paraguay (BCP)</c:v>
                </c:pt>
                <c:pt idx="2">
                  <c:v>Academia</c:v>
                </c:pt>
                <c:pt idx="3">
                  <c:v>Medios de comunicación</c:v>
                </c:pt>
                <c:pt idx="4">
                  <c:v>Ministerio de Educación y Ciencias</c:v>
                </c:pt>
              </c:strCache>
            </c:strRef>
          </c:cat>
          <c:val>
            <c:numRef>
              <c:f>Hoja1!$B$2:$B$6</c:f>
              <c:numCache>
                <c:formatCode>0%</c:formatCode>
                <c:ptCount val="5"/>
                <c:pt idx="0">
                  <c:v>0.47738095238095241</c:v>
                </c:pt>
                <c:pt idx="1">
                  <c:v>0.47380952380952379</c:v>
                </c:pt>
                <c:pt idx="2">
                  <c:v>0.42857142857142855</c:v>
                </c:pt>
                <c:pt idx="3">
                  <c:v>0.37261904761904763</c:v>
                </c:pt>
                <c:pt idx="4">
                  <c:v>0.36666666666666664</c:v>
                </c:pt>
              </c:numCache>
            </c:numRef>
          </c:val>
          <c:extLst>
            <c:ext xmlns:c16="http://schemas.microsoft.com/office/drawing/2014/chart" uri="{C3380CC4-5D6E-409C-BE32-E72D297353CC}">
              <c16:uniqueId val="{00000000-19CD-4F74-A905-8CB910906842}"/>
            </c:ext>
          </c:extLst>
        </c:ser>
        <c:ser>
          <c:idx val="1"/>
          <c:order val="1"/>
          <c:tx>
            <c:strRef>
              <c:f>Hoja1!$C$1</c:f>
              <c:strCache>
                <c:ptCount val="1"/>
                <c:pt idx="0">
                  <c:v>No está seguro</c:v>
                </c:pt>
              </c:strCache>
            </c:strRef>
          </c:tx>
          <c:spPr>
            <a:solidFill>
              <a:srgbClr val="ABE33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Iglesia Católica</c:v>
                </c:pt>
                <c:pt idx="1">
                  <c:v>Banco Central del Paraguay (BCP)</c:v>
                </c:pt>
                <c:pt idx="2">
                  <c:v>Academia</c:v>
                </c:pt>
                <c:pt idx="3">
                  <c:v>Medios de comunicación</c:v>
                </c:pt>
                <c:pt idx="4">
                  <c:v>Ministerio de Educación y Ciencias</c:v>
                </c:pt>
              </c:strCache>
            </c:strRef>
          </c:cat>
          <c:val>
            <c:numRef>
              <c:f>Hoja1!$C$2:$C$6</c:f>
              <c:numCache>
                <c:formatCode>0%</c:formatCode>
                <c:ptCount val="5"/>
                <c:pt idx="0">
                  <c:v>0.2904761904761905</c:v>
                </c:pt>
                <c:pt idx="1">
                  <c:v>0.41428571428571431</c:v>
                </c:pt>
                <c:pt idx="2">
                  <c:v>0.45238095238095238</c:v>
                </c:pt>
                <c:pt idx="3">
                  <c:v>0.38095238095238093</c:v>
                </c:pt>
                <c:pt idx="4">
                  <c:v>0.42619047619047618</c:v>
                </c:pt>
              </c:numCache>
            </c:numRef>
          </c:val>
          <c:extLst>
            <c:ext xmlns:c16="http://schemas.microsoft.com/office/drawing/2014/chart" uri="{C3380CC4-5D6E-409C-BE32-E72D297353CC}">
              <c16:uniqueId val="{00000001-19CD-4F74-A905-8CB910906842}"/>
            </c:ext>
          </c:extLst>
        </c:ser>
        <c:ser>
          <c:idx val="2"/>
          <c:order val="2"/>
          <c:tx>
            <c:strRef>
              <c:f>Hoja1!$D$1</c:f>
              <c:strCache>
                <c:ptCount val="1"/>
                <c:pt idx="0">
                  <c:v>No confía</c:v>
                </c:pt>
              </c:strCache>
            </c:strRef>
          </c:tx>
          <c:spPr>
            <a:solidFill>
              <a:srgbClr val="01A2F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PY"/>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Iglesia Católica</c:v>
                </c:pt>
                <c:pt idx="1">
                  <c:v>Banco Central del Paraguay (BCP)</c:v>
                </c:pt>
                <c:pt idx="2">
                  <c:v>Academia</c:v>
                </c:pt>
                <c:pt idx="3">
                  <c:v>Medios de comunicación</c:v>
                </c:pt>
                <c:pt idx="4">
                  <c:v>Ministerio de Educación y Ciencias</c:v>
                </c:pt>
              </c:strCache>
            </c:strRef>
          </c:cat>
          <c:val>
            <c:numRef>
              <c:f>Hoja1!$D$2:$D$6</c:f>
              <c:numCache>
                <c:formatCode>0%</c:formatCode>
                <c:ptCount val="5"/>
                <c:pt idx="0">
                  <c:v>0.23214285714285715</c:v>
                </c:pt>
                <c:pt idx="1">
                  <c:v>0.11190476190476191</c:v>
                </c:pt>
                <c:pt idx="2">
                  <c:v>0.11904761904761904</c:v>
                </c:pt>
                <c:pt idx="3">
                  <c:v>0.24642857142857144</c:v>
                </c:pt>
                <c:pt idx="4">
                  <c:v>0.20714285714285716</c:v>
                </c:pt>
              </c:numCache>
            </c:numRef>
          </c:val>
          <c:extLst>
            <c:ext xmlns:c16="http://schemas.microsoft.com/office/drawing/2014/chart" uri="{C3380CC4-5D6E-409C-BE32-E72D297353CC}">
              <c16:uniqueId val="{00000002-19CD-4F74-A905-8CB910906842}"/>
            </c:ext>
          </c:extLst>
        </c:ser>
        <c:dLbls>
          <c:dLblPos val="ctr"/>
          <c:showLegendKey val="0"/>
          <c:showVal val="1"/>
          <c:showCatName val="0"/>
          <c:showSerName val="0"/>
          <c:showPercent val="0"/>
          <c:showBubbleSize val="0"/>
        </c:dLbls>
        <c:gapWidth val="150"/>
        <c:overlap val="100"/>
        <c:axId val="229179264"/>
        <c:axId val="221121872"/>
      </c:barChart>
      <c:catAx>
        <c:axId val="22917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PY"/>
          </a:p>
        </c:txPr>
        <c:crossAx val="221121872"/>
        <c:crosses val="autoZero"/>
        <c:auto val="1"/>
        <c:lblAlgn val="ctr"/>
        <c:lblOffset val="100"/>
        <c:noMultiLvlLbl val="0"/>
      </c:catAx>
      <c:valAx>
        <c:axId val="22112187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Y"/>
          </a:p>
        </c:txPr>
        <c:crossAx val="22917926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pPr>
      <a:endParaRPr lang="es-PY"/>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'[Gráfico en Microsoft Word]Hoja3'!$B$1</c:f>
              <c:strCache>
                <c:ptCount val="1"/>
                <c:pt idx="0">
                  <c:v>Confío</c:v>
                </c:pt>
              </c:strCache>
            </c:strRef>
          </c:tx>
          <c:spPr>
            <a:solidFill>
              <a:srgbClr val="004C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Word]Hoja3'!$A$2:$A$6</c:f>
              <c:strCache>
                <c:ptCount val="5"/>
                <c:pt idx="0">
                  <c:v>Partidos Políticos</c:v>
                </c:pt>
                <c:pt idx="1">
                  <c:v>Fiscalía General del Estado</c:v>
                </c:pt>
                <c:pt idx="2">
                  <c:v>Congreso Nacional</c:v>
                </c:pt>
                <c:pt idx="3">
                  <c:v>Presidencia de la República</c:v>
                </c:pt>
                <c:pt idx="4">
                  <c:v>Policía Nacional</c:v>
                </c:pt>
              </c:strCache>
            </c:strRef>
          </c:cat>
          <c:val>
            <c:numRef>
              <c:f>'[Gráfico en Microsoft Word]Hoja3'!$B$2:$B$6</c:f>
              <c:numCache>
                <c:formatCode>0%</c:formatCode>
                <c:ptCount val="5"/>
                <c:pt idx="0">
                  <c:v>0.12857142857142856</c:v>
                </c:pt>
                <c:pt idx="1">
                  <c:v>0.17261904761904762</c:v>
                </c:pt>
                <c:pt idx="2">
                  <c:v>0.13690476190476192</c:v>
                </c:pt>
                <c:pt idx="3">
                  <c:v>0.17738095238095239</c:v>
                </c:pt>
                <c:pt idx="4">
                  <c:v>0.23452380952380952</c:v>
                </c:pt>
              </c:numCache>
            </c:numRef>
          </c:val>
          <c:extLst>
            <c:ext xmlns:c16="http://schemas.microsoft.com/office/drawing/2014/chart" uri="{C3380CC4-5D6E-409C-BE32-E72D297353CC}">
              <c16:uniqueId val="{00000000-CB9F-4949-B22A-0C7F2DE1D864}"/>
            </c:ext>
          </c:extLst>
        </c:ser>
        <c:ser>
          <c:idx val="1"/>
          <c:order val="1"/>
          <c:tx>
            <c:strRef>
              <c:f>'[Gráfico en Microsoft Word]Hoja3'!$C$1</c:f>
              <c:strCache>
                <c:ptCount val="1"/>
                <c:pt idx="0">
                  <c:v>No estoy seguro</c:v>
                </c:pt>
              </c:strCache>
            </c:strRef>
          </c:tx>
          <c:spPr>
            <a:solidFill>
              <a:srgbClr val="ABE33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Word]Hoja3'!$A$2:$A$6</c:f>
              <c:strCache>
                <c:ptCount val="5"/>
                <c:pt idx="0">
                  <c:v>Partidos Políticos</c:v>
                </c:pt>
                <c:pt idx="1">
                  <c:v>Fiscalía General del Estado</c:v>
                </c:pt>
                <c:pt idx="2">
                  <c:v>Congreso Nacional</c:v>
                </c:pt>
                <c:pt idx="3">
                  <c:v>Presidencia de la República</c:v>
                </c:pt>
                <c:pt idx="4">
                  <c:v>Policía Nacional</c:v>
                </c:pt>
              </c:strCache>
            </c:strRef>
          </c:cat>
          <c:val>
            <c:numRef>
              <c:f>'[Gráfico en Microsoft Word]Hoja3'!$C$2:$C$6</c:f>
              <c:numCache>
                <c:formatCode>0%</c:formatCode>
                <c:ptCount val="5"/>
                <c:pt idx="0">
                  <c:v>0.40595238095238095</c:v>
                </c:pt>
                <c:pt idx="1">
                  <c:v>0.40595238095238095</c:v>
                </c:pt>
                <c:pt idx="2">
                  <c:v>0.4869047619047619</c:v>
                </c:pt>
                <c:pt idx="3">
                  <c:v>0.45</c:v>
                </c:pt>
                <c:pt idx="4">
                  <c:v>0.39642857142857141</c:v>
                </c:pt>
              </c:numCache>
            </c:numRef>
          </c:val>
          <c:extLst>
            <c:ext xmlns:c16="http://schemas.microsoft.com/office/drawing/2014/chart" uri="{C3380CC4-5D6E-409C-BE32-E72D297353CC}">
              <c16:uniqueId val="{00000001-CB9F-4949-B22A-0C7F2DE1D864}"/>
            </c:ext>
          </c:extLst>
        </c:ser>
        <c:ser>
          <c:idx val="2"/>
          <c:order val="2"/>
          <c:tx>
            <c:strRef>
              <c:f>'[Gráfico en Microsoft Word]Hoja3'!$D$1</c:f>
              <c:strCache>
                <c:ptCount val="1"/>
                <c:pt idx="0">
                  <c:v>No confío</c:v>
                </c:pt>
              </c:strCache>
            </c:strRef>
          </c:tx>
          <c:spPr>
            <a:solidFill>
              <a:srgbClr val="01A2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Word]Hoja3'!$A$2:$A$6</c:f>
              <c:strCache>
                <c:ptCount val="5"/>
                <c:pt idx="0">
                  <c:v>Partidos Políticos</c:v>
                </c:pt>
                <c:pt idx="1">
                  <c:v>Fiscalía General del Estado</c:v>
                </c:pt>
                <c:pt idx="2">
                  <c:v>Congreso Nacional</c:v>
                </c:pt>
                <c:pt idx="3">
                  <c:v>Presidencia de la República</c:v>
                </c:pt>
                <c:pt idx="4">
                  <c:v>Policía Nacional</c:v>
                </c:pt>
              </c:strCache>
            </c:strRef>
          </c:cat>
          <c:val>
            <c:numRef>
              <c:f>'[Gráfico en Microsoft Word]Hoja3'!$D$2:$D$6</c:f>
              <c:numCache>
                <c:formatCode>0%</c:formatCode>
                <c:ptCount val="5"/>
                <c:pt idx="0">
                  <c:v>0.46547619047619049</c:v>
                </c:pt>
                <c:pt idx="1">
                  <c:v>0.42142857142857143</c:v>
                </c:pt>
                <c:pt idx="2">
                  <c:v>0.37619047619047619</c:v>
                </c:pt>
                <c:pt idx="3">
                  <c:v>0.37261904761904763</c:v>
                </c:pt>
                <c:pt idx="4">
                  <c:v>0.36904761904761907</c:v>
                </c:pt>
              </c:numCache>
            </c:numRef>
          </c:val>
          <c:extLst>
            <c:ext xmlns:c16="http://schemas.microsoft.com/office/drawing/2014/chart" uri="{C3380CC4-5D6E-409C-BE32-E72D297353CC}">
              <c16:uniqueId val="{00000002-CB9F-4949-B22A-0C7F2DE1D864}"/>
            </c:ext>
          </c:extLst>
        </c:ser>
        <c:dLbls>
          <c:showLegendKey val="0"/>
          <c:showVal val="1"/>
          <c:showCatName val="0"/>
          <c:showSerName val="0"/>
          <c:showPercent val="0"/>
          <c:showBubbleSize val="0"/>
        </c:dLbls>
        <c:gapWidth val="219"/>
        <c:overlap val="100"/>
        <c:axId val="1081948208"/>
        <c:axId val="1081661680"/>
      </c:barChart>
      <c:catAx>
        <c:axId val="108194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PY"/>
          </a:p>
        </c:txPr>
        <c:crossAx val="1081661680"/>
        <c:crosses val="autoZero"/>
        <c:auto val="1"/>
        <c:lblAlgn val="ctr"/>
        <c:lblOffset val="100"/>
        <c:noMultiLvlLbl val="0"/>
      </c:catAx>
      <c:valAx>
        <c:axId val="108166168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PY"/>
          </a:p>
        </c:txPr>
        <c:crossAx val="108194820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P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tx1"/>
          </a:solidFill>
          <a:latin typeface="Arial" panose="020B0604020202020204" pitchFamily="34" charset="0"/>
          <a:cs typeface="Arial" panose="020B0604020202020204" pitchFamily="34" charset="0"/>
        </a:defRPr>
      </a:pPr>
      <a:endParaRPr lang="es-P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AC9201-895C-431A-9723-55E5B7C4772F}"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PY"/>
        </a:p>
      </dgm:t>
    </dgm:pt>
    <dgm:pt modelId="{C77F1BB8-7300-49DD-94B4-246889896898}">
      <dgm:prSet phldrT="[Texto]"/>
      <dgm:spPr/>
      <dgm:t>
        <a:bodyPr/>
        <a:lstStyle/>
        <a:p>
          <a:r>
            <a:rPr lang="es-PY"/>
            <a:t>Sección 1</a:t>
          </a:r>
        </a:p>
      </dgm:t>
    </dgm:pt>
    <dgm:pt modelId="{134470BE-2B7E-4E1E-A6BD-CD72908B9263}" type="parTrans" cxnId="{A9C4AB71-AE1C-4684-B661-79812031DFF4}">
      <dgm:prSet/>
      <dgm:spPr/>
      <dgm:t>
        <a:bodyPr/>
        <a:lstStyle/>
        <a:p>
          <a:endParaRPr lang="es-PY"/>
        </a:p>
      </dgm:t>
    </dgm:pt>
    <dgm:pt modelId="{3C5F6165-9044-41A2-B089-61FFE63B4621}" type="sibTrans" cxnId="{A9C4AB71-AE1C-4684-B661-79812031DFF4}">
      <dgm:prSet/>
      <dgm:spPr/>
      <dgm:t>
        <a:bodyPr/>
        <a:lstStyle/>
        <a:p>
          <a:endParaRPr lang="es-PY"/>
        </a:p>
      </dgm:t>
    </dgm:pt>
    <dgm:pt modelId="{E6F4D4CE-2985-458B-B978-80AEEC6180DB}">
      <dgm:prSet phldrT="[Texto]"/>
      <dgm:spPr/>
      <dgm:t>
        <a:bodyPr/>
        <a:lstStyle/>
        <a:p>
          <a:r>
            <a:rPr lang="es-PY"/>
            <a:t>Caracterización de la muestra</a:t>
          </a:r>
        </a:p>
      </dgm:t>
    </dgm:pt>
    <dgm:pt modelId="{5269E5E4-03E6-4814-8E61-668A817A2FE7}" type="parTrans" cxnId="{715C0623-67FF-4EBA-91FB-9316D121B06E}">
      <dgm:prSet/>
      <dgm:spPr/>
      <dgm:t>
        <a:bodyPr/>
        <a:lstStyle/>
        <a:p>
          <a:endParaRPr lang="es-PY"/>
        </a:p>
      </dgm:t>
    </dgm:pt>
    <dgm:pt modelId="{BCA21B4C-CDA3-4B69-85F0-5DDA3B97B50D}" type="sibTrans" cxnId="{715C0623-67FF-4EBA-91FB-9316D121B06E}">
      <dgm:prSet/>
      <dgm:spPr/>
      <dgm:t>
        <a:bodyPr/>
        <a:lstStyle/>
        <a:p>
          <a:endParaRPr lang="es-PY"/>
        </a:p>
      </dgm:t>
    </dgm:pt>
    <dgm:pt modelId="{9CB30DC6-5117-4114-972A-0EFDE04FAF8B}">
      <dgm:prSet phldrT="[Texto]"/>
      <dgm:spPr/>
      <dgm:t>
        <a:bodyPr/>
        <a:lstStyle/>
        <a:p>
          <a:r>
            <a:rPr lang="es-PY"/>
            <a:t>Sección 2</a:t>
          </a:r>
        </a:p>
      </dgm:t>
    </dgm:pt>
    <dgm:pt modelId="{0872343F-7ED9-4876-9232-7C76743392F1}" type="parTrans" cxnId="{E43050A9-8B9A-44CE-8EB8-CE537DAEFB06}">
      <dgm:prSet/>
      <dgm:spPr/>
      <dgm:t>
        <a:bodyPr/>
        <a:lstStyle/>
        <a:p>
          <a:endParaRPr lang="es-PY"/>
        </a:p>
      </dgm:t>
    </dgm:pt>
    <dgm:pt modelId="{7101ED37-DB67-499A-B3F3-7F6AA8479175}" type="sibTrans" cxnId="{E43050A9-8B9A-44CE-8EB8-CE537DAEFB06}">
      <dgm:prSet/>
      <dgm:spPr/>
      <dgm:t>
        <a:bodyPr/>
        <a:lstStyle/>
        <a:p>
          <a:endParaRPr lang="es-PY"/>
        </a:p>
      </dgm:t>
    </dgm:pt>
    <dgm:pt modelId="{DD72DD4E-E46F-42F3-940B-32807AD4C8D7}">
      <dgm:prSet phldrT="[Texto]"/>
      <dgm:spPr/>
      <dgm:t>
        <a:bodyPr/>
        <a:lstStyle/>
        <a:p>
          <a:r>
            <a:rPr lang="es-PY"/>
            <a:t>Participación electoral</a:t>
          </a:r>
        </a:p>
      </dgm:t>
    </dgm:pt>
    <dgm:pt modelId="{14724DB0-2F68-4A0E-872E-685028CDA4BB}" type="parTrans" cxnId="{B0DF007E-12BB-4B94-BDCC-5951258AAA68}">
      <dgm:prSet/>
      <dgm:spPr/>
      <dgm:t>
        <a:bodyPr/>
        <a:lstStyle/>
        <a:p>
          <a:endParaRPr lang="es-PY"/>
        </a:p>
      </dgm:t>
    </dgm:pt>
    <dgm:pt modelId="{47D5655E-F863-4093-A597-76B96513D9FB}" type="sibTrans" cxnId="{B0DF007E-12BB-4B94-BDCC-5951258AAA68}">
      <dgm:prSet/>
      <dgm:spPr/>
      <dgm:t>
        <a:bodyPr/>
        <a:lstStyle/>
        <a:p>
          <a:endParaRPr lang="es-PY"/>
        </a:p>
      </dgm:t>
    </dgm:pt>
    <dgm:pt modelId="{C212C4B5-AE33-41BC-BD88-CD96D55846CD}">
      <dgm:prSet phldrT="[Texto]"/>
      <dgm:spPr/>
      <dgm:t>
        <a:bodyPr/>
        <a:lstStyle/>
        <a:p>
          <a:r>
            <a:rPr lang="es-PY"/>
            <a:t>Sección 3</a:t>
          </a:r>
        </a:p>
      </dgm:t>
    </dgm:pt>
    <dgm:pt modelId="{277D40E3-AB50-4942-976C-7B5CEA1EFDA7}" type="parTrans" cxnId="{B4DC5699-9439-4838-B3E1-227231A0D7CF}">
      <dgm:prSet/>
      <dgm:spPr/>
      <dgm:t>
        <a:bodyPr/>
        <a:lstStyle/>
        <a:p>
          <a:endParaRPr lang="es-PY"/>
        </a:p>
      </dgm:t>
    </dgm:pt>
    <dgm:pt modelId="{F4A083B5-36EA-4FC1-B380-EF0802E8030B}" type="sibTrans" cxnId="{B4DC5699-9439-4838-B3E1-227231A0D7CF}">
      <dgm:prSet/>
      <dgm:spPr/>
      <dgm:t>
        <a:bodyPr/>
        <a:lstStyle/>
        <a:p>
          <a:endParaRPr lang="es-PY"/>
        </a:p>
      </dgm:t>
    </dgm:pt>
    <dgm:pt modelId="{D6D9098A-C21D-441D-8BE2-4C4FFA34BCA4}">
      <dgm:prSet phldrT="[Texto]"/>
      <dgm:spPr/>
      <dgm:t>
        <a:bodyPr/>
        <a:lstStyle/>
        <a:p>
          <a:r>
            <a:rPr lang="es-PY"/>
            <a:t>Tendencias políticas</a:t>
          </a:r>
        </a:p>
      </dgm:t>
    </dgm:pt>
    <dgm:pt modelId="{CB34AA17-DD38-428D-B73C-D71382D6DF34}" type="parTrans" cxnId="{BCC50A6A-E149-44DC-A144-D560BFEACBAF}">
      <dgm:prSet/>
      <dgm:spPr/>
      <dgm:t>
        <a:bodyPr/>
        <a:lstStyle/>
        <a:p>
          <a:endParaRPr lang="es-PY"/>
        </a:p>
      </dgm:t>
    </dgm:pt>
    <dgm:pt modelId="{6506A4CB-80AA-4E9F-BBAE-7A7F018660F4}" type="sibTrans" cxnId="{BCC50A6A-E149-44DC-A144-D560BFEACBAF}">
      <dgm:prSet/>
      <dgm:spPr/>
      <dgm:t>
        <a:bodyPr/>
        <a:lstStyle/>
        <a:p>
          <a:endParaRPr lang="es-PY"/>
        </a:p>
      </dgm:t>
    </dgm:pt>
    <dgm:pt modelId="{144C6C21-46BE-4A05-8B93-A9646DE2F9B0}">
      <dgm:prSet phldrT="[Texto]"/>
      <dgm:spPr/>
      <dgm:t>
        <a:bodyPr/>
        <a:lstStyle/>
        <a:p>
          <a:r>
            <a:rPr lang="es-PY"/>
            <a:t>Instituciones y gobernabilidad</a:t>
          </a:r>
        </a:p>
      </dgm:t>
    </dgm:pt>
    <dgm:pt modelId="{50ABF50A-B6B0-416A-8DF6-69B8EE17F27E}" type="parTrans" cxnId="{CA3EAA01-49FA-4BFD-B05B-8AD83E822B76}">
      <dgm:prSet/>
      <dgm:spPr/>
      <dgm:t>
        <a:bodyPr/>
        <a:lstStyle/>
        <a:p>
          <a:endParaRPr lang="es-PY"/>
        </a:p>
      </dgm:t>
    </dgm:pt>
    <dgm:pt modelId="{93D44C70-77B1-4DBC-8C5C-23AE7337E1E6}" type="sibTrans" cxnId="{CA3EAA01-49FA-4BFD-B05B-8AD83E822B76}">
      <dgm:prSet/>
      <dgm:spPr/>
      <dgm:t>
        <a:bodyPr/>
        <a:lstStyle/>
        <a:p>
          <a:endParaRPr lang="es-PY"/>
        </a:p>
      </dgm:t>
    </dgm:pt>
    <dgm:pt modelId="{4683A646-E4E6-4257-A768-6AFB11D629C4}">
      <dgm:prSet phldrT="[Texto]"/>
      <dgm:spPr/>
      <dgm:t>
        <a:bodyPr/>
        <a:lstStyle/>
        <a:p>
          <a:r>
            <a:rPr lang="es-PY"/>
            <a:t>Sección 4</a:t>
          </a:r>
        </a:p>
      </dgm:t>
    </dgm:pt>
    <dgm:pt modelId="{EB9D7B3D-109E-47D9-A976-DF672A501287}" type="parTrans" cxnId="{C8F0E066-E948-4231-93FD-03A7589C070E}">
      <dgm:prSet/>
      <dgm:spPr/>
      <dgm:t>
        <a:bodyPr/>
        <a:lstStyle/>
        <a:p>
          <a:endParaRPr lang="es-PY"/>
        </a:p>
      </dgm:t>
    </dgm:pt>
    <dgm:pt modelId="{6210F8A3-12ED-43DA-833E-84DFA28D79AC}" type="sibTrans" cxnId="{C8F0E066-E948-4231-93FD-03A7589C070E}">
      <dgm:prSet/>
      <dgm:spPr/>
      <dgm:t>
        <a:bodyPr/>
        <a:lstStyle/>
        <a:p>
          <a:endParaRPr lang="es-PY"/>
        </a:p>
      </dgm:t>
    </dgm:pt>
    <dgm:pt modelId="{3EC108CE-F644-4002-9B87-8FDB57C8CA56}">
      <dgm:prSet phldrT="[Texto]"/>
      <dgm:spPr/>
      <dgm:t>
        <a:bodyPr/>
        <a:lstStyle/>
        <a:p>
          <a:r>
            <a:rPr lang="es-PY"/>
            <a:t>Tolerancia</a:t>
          </a:r>
        </a:p>
      </dgm:t>
    </dgm:pt>
    <dgm:pt modelId="{F0BCC873-77D4-42EA-A494-662E374AF048}" type="parTrans" cxnId="{43F515B0-733A-470C-8805-8F3C0FC69D81}">
      <dgm:prSet/>
      <dgm:spPr/>
      <dgm:t>
        <a:bodyPr/>
        <a:lstStyle/>
        <a:p>
          <a:endParaRPr lang="es-PY"/>
        </a:p>
      </dgm:t>
    </dgm:pt>
    <dgm:pt modelId="{8052ADB1-4099-4499-9BC6-297337E673D3}" type="sibTrans" cxnId="{43F515B0-733A-470C-8805-8F3C0FC69D81}">
      <dgm:prSet/>
      <dgm:spPr/>
      <dgm:t>
        <a:bodyPr/>
        <a:lstStyle/>
        <a:p>
          <a:endParaRPr lang="es-PY"/>
        </a:p>
      </dgm:t>
    </dgm:pt>
    <dgm:pt modelId="{C2F152D7-32E6-4C41-8CB0-CB0E14C13605}">
      <dgm:prSet phldrT="[Texto]"/>
      <dgm:spPr/>
      <dgm:t>
        <a:bodyPr/>
        <a:lstStyle/>
        <a:p>
          <a:r>
            <a:rPr lang="es-PY"/>
            <a:t>Sección 5</a:t>
          </a:r>
        </a:p>
      </dgm:t>
    </dgm:pt>
    <dgm:pt modelId="{5F6F27FB-AED9-4FA8-B521-DA0793600E13}" type="parTrans" cxnId="{0FFEAFB8-E2E2-4804-B8A3-B6238179337E}">
      <dgm:prSet/>
      <dgm:spPr/>
      <dgm:t>
        <a:bodyPr/>
        <a:lstStyle/>
        <a:p>
          <a:endParaRPr lang="es-PY"/>
        </a:p>
      </dgm:t>
    </dgm:pt>
    <dgm:pt modelId="{496E5EC9-317F-4A22-95F6-913CBC761CB9}" type="sibTrans" cxnId="{0FFEAFB8-E2E2-4804-B8A3-B6238179337E}">
      <dgm:prSet/>
      <dgm:spPr/>
      <dgm:t>
        <a:bodyPr/>
        <a:lstStyle/>
        <a:p>
          <a:endParaRPr lang="es-PY"/>
        </a:p>
      </dgm:t>
    </dgm:pt>
    <dgm:pt modelId="{D90D3098-32E7-49B2-996D-B746176F2549}">
      <dgm:prSet phldrT="[Texto]"/>
      <dgm:spPr/>
      <dgm:t>
        <a:bodyPr/>
        <a:lstStyle/>
        <a:p>
          <a:r>
            <a:rPr lang="es-PY"/>
            <a:t>Ejes estratégicos</a:t>
          </a:r>
        </a:p>
      </dgm:t>
    </dgm:pt>
    <dgm:pt modelId="{33A05729-F48F-4586-847A-7BE20FCE115F}" type="parTrans" cxnId="{37A2ECF7-6E64-49DE-914F-0771C21B2CB3}">
      <dgm:prSet/>
      <dgm:spPr/>
      <dgm:t>
        <a:bodyPr/>
        <a:lstStyle/>
        <a:p>
          <a:endParaRPr lang="es-PY"/>
        </a:p>
      </dgm:t>
    </dgm:pt>
    <dgm:pt modelId="{B3ACE51E-EA05-4ECD-8CE5-0CF10EFF2C9F}" type="sibTrans" cxnId="{37A2ECF7-6E64-49DE-914F-0771C21B2CB3}">
      <dgm:prSet/>
      <dgm:spPr/>
      <dgm:t>
        <a:bodyPr/>
        <a:lstStyle/>
        <a:p>
          <a:endParaRPr lang="es-PY"/>
        </a:p>
      </dgm:t>
    </dgm:pt>
    <dgm:pt modelId="{643FDD68-A9B1-4584-A6B6-E0D5ABE88FBD}">
      <dgm:prSet phldrT="[Texto]"/>
      <dgm:spPr/>
      <dgm:t>
        <a:bodyPr/>
        <a:lstStyle/>
        <a:p>
          <a:r>
            <a:rPr lang="es-PY"/>
            <a:t>Sección 6</a:t>
          </a:r>
        </a:p>
      </dgm:t>
    </dgm:pt>
    <dgm:pt modelId="{1B6E8FE9-4637-4D52-B595-E670CE751581}" type="parTrans" cxnId="{126D37CC-0742-44A4-B03A-8D4729D2323A}">
      <dgm:prSet/>
      <dgm:spPr/>
      <dgm:t>
        <a:bodyPr/>
        <a:lstStyle/>
        <a:p>
          <a:endParaRPr lang="es-PY"/>
        </a:p>
      </dgm:t>
    </dgm:pt>
    <dgm:pt modelId="{0435E987-2B7E-419D-9D1F-A1A3598BD516}" type="sibTrans" cxnId="{126D37CC-0742-44A4-B03A-8D4729D2323A}">
      <dgm:prSet/>
      <dgm:spPr/>
      <dgm:t>
        <a:bodyPr/>
        <a:lstStyle/>
        <a:p>
          <a:endParaRPr lang="es-PY"/>
        </a:p>
      </dgm:t>
    </dgm:pt>
    <dgm:pt modelId="{2E817BD3-6479-4FB9-B8BD-D2F804678AC8}" type="pres">
      <dgm:prSet presAssocID="{9DAC9201-895C-431A-9723-55E5B7C4772F}" presName="Name0" presStyleCnt="0">
        <dgm:presLayoutVars>
          <dgm:dir/>
          <dgm:animLvl val="lvl"/>
          <dgm:resizeHandles val="exact"/>
        </dgm:presLayoutVars>
      </dgm:prSet>
      <dgm:spPr/>
    </dgm:pt>
    <dgm:pt modelId="{6E44FBFF-5FFB-4140-9611-BAD9925F302F}" type="pres">
      <dgm:prSet presAssocID="{C77F1BB8-7300-49DD-94B4-246889896898}" presName="linNode" presStyleCnt="0"/>
      <dgm:spPr/>
    </dgm:pt>
    <dgm:pt modelId="{768672F1-1D8B-47AC-B4D8-A4CC53A2E2FD}" type="pres">
      <dgm:prSet presAssocID="{C77F1BB8-7300-49DD-94B4-246889896898}" presName="parentText" presStyleLbl="node1" presStyleIdx="0" presStyleCnt="6">
        <dgm:presLayoutVars>
          <dgm:chMax val="1"/>
          <dgm:bulletEnabled val="1"/>
        </dgm:presLayoutVars>
      </dgm:prSet>
      <dgm:spPr/>
    </dgm:pt>
    <dgm:pt modelId="{DB759D46-0B04-412E-A680-EF8822957EFD}" type="pres">
      <dgm:prSet presAssocID="{C77F1BB8-7300-49DD-94B4-246889896898}" presName="descendantText" presStyleLbl="alignAccFollowNode1" presStyleIdx="0" presStyleCnt="6">
        <dgm:presLayoutVars>
          <dgm:bulletEnabled val="1"/>
        </dgm:presLayoutVars>
      </dgm:prSet>
      <dgm:spPr/>
    </dgm:pt>
    <dgm:pt modelId="{5FFAD570-D6F4-4E05-A4DA-49E74F7C7BA9}" type="pres">
      <dgm:prSet presAssocID="{3C5F6165-9044-41A2-B089-61FFE63B4621}" presName="sp" presStyleCnt="0"/>
      <dgm:spPr/>
    </dgm:pt>
    <dgm:pt modelId="{CF096D86-8527-4481-9A3A-3DA35EC6AB4B}" type="pres">
      <dgm:prSet presAssocID="{9CB30DC6-5117-4114-972A-0EFDE04FAF8B}" presName="linNode" presStyleCnt="0"/>
      <dgm:spPr/>
    </dgm:pt>
    <dgm:pt modelId="{2FCCB1E0-8591-4273-8544-9124D1C754F6}" type="pres">
      <dgm:prSet presAssocID="{9CB30DC6-5117-4114-972A-0EFDE04FAF8B}" presName="parentText" presStyleLbl="node1" presStyleIdx="1" presStyleCnt="6">
        <dgm:presLayoutVars>
          <dgm:chMax val="1"/>
          <dgm:bulletEnabled val="1"/>
        </dgm:presLayoutVars>
      </dgm:prSet>
      <dgm:spPr/>
    </dgm:pt>
    <dgm:pt modelId="{306E8693-D4D2-40EB-8DFB-079219779D59}" type="pres">
      <dgm:prSet presAssocID="{9CB30DC6-5117-4114-972A-0EFDE04FAF8B}" presName="descendantText" presStyleLbl="alignAccFollowNode1" presStyleIdx="1" presStyleCnt="6">
        <dgm:presLayoutVars>
          <dgm:bulletEnabled val="1"/>
        </dgm:presLayoutVars>
      </dgm:prSet>
      <dgm:spPr/>
    </dgm:pt>
    <dgm:pt modelId="{E45B59EB-7BD8-49D7-A039-314B21B4C9A8}" type="pres">
      <dgm:prSet presAssocID="{7101ED37-DB67-499A-B3F3-7F6AA8479175}" presName="sp" presStyleCnt="0"/>
      <dgm:spPr/>
    </dgm:pt>
    <dgm:pt modelId="{600D5AD9-7BEF-40F8-9391-A18EF34D6307}" type="pres">
      <dgm:prSet presAssocID="{C212C4B5-AE33-41BC-BD88-CD96D55846CD}" presName="linNode" presStyleCnt="0"/>
      <dgm:spPr/>
    </dgm:pt>
    <dgm:pt modelId="{839D84B7-A475-4C29-B798-CA7BB3596235}" type="pres">
      <dgm:prSet presAssocID="{C212C4B5-AE33-41BC-BD88-CD96D55846CD}" presName="parentText" presStyleLbl="node1" presStyleIdx="2" presStyleCnt="6">
        <dgm:presLayoutVars>
          <dgm:chMax val="1"/>
          <dgm:bulletEnabled val="1"/>
        </dgm:presLayoutVars>
      </dgm:prSet>
      <dgm:spPr/>
    </dgm:pt>
    <dgm:pt modelId="{5FD2ACF0-4DD6-4FEA-85A1-ABC7FED5757A}" type="pres">
      <dgm:prSet presAssocID="{C212C4B5-AE33-41BC-BD88-CD96D55846CD}" presName="descendantText" presStyleLbl="alignAccFollowNode1" presStyleIdx="2" presStyleCnt="6">
        <dgm:presLayoutVars>
          <dgm:bulletEnabled val="1"/>
        </dgm:presLayoutVars>
      </dgm:prSet>
      <dgm:spPr/>
    </dgm:pt>
    <dgm:pt modelId="{8DEED9D7-7BB8-487A-9AE2-C8CB9923419F}" type="pres">
      <dgm:prSet presAssocID="{F4A083B5-36EA-4FC1-B380-EF0802E8030B}" presName="sp" presStyleCnt="0"/>
      <dgm:spPr/>
    </dgm:pt>
    <dgm:pt modelId="{42DAE166-020A-4F32-86BF-1E00E8EA69F9}" type="pres">
      <dgm:prSet presAssocID="{4683A646-E4E6-4257-A768-6AFB11D629C4}" presName="linNode" presStyleCnt="0"/>
      <dgm:spPr/>
    </dgm:pt>
    <dgm:pt modelId="{D8D58782-E5FE-4DA6-9DC4-296E5C4CA607}" type="pres">
      <dgm:prSet presAssocID="{4683A646-E4E6-4257-A768-6AFB11D629C4}" presName="parentText" presStyleLbl="node1" presStyleIdx="3" presStyleCnt="6">
        <dgm:presLayoutVars>
          <dgm:chMax val="1"/>
          <dgm:bulletEnabled val="1"/>
        </dgm:presLayoutVars>
      </dgm:prSet>
      <dgm:spPr/>
    </dgm:pt>
    <dgm:pt modelId="{4BFC1B3C-65FF-4C79-9A0B-2774A1E1BF6B}" type="pres">
      <dgm:prSet presAssocID="{4683A646-E4E6-4257-A768-6AFB11D629C4}" presName="descendantText" presStyleLbl="alignAccFollowNode1" presStyleIdx="3" presStyleCnt="6">
        <dgm:presLayoutVars>
          <dgm:bulletEnabled val="1"/>
        </dgm:presLayoutVars>
      </dgm:prSet>
      <dgm:spPr/>
    </dgm:pt>
    <dgm:pt modelId="{6ECFFC24-E693-4471-97E2-F3EA82E0D866}" type="pres">
      <dgm:prSet presAssocID="{6210F8A3-12ED-43DA-833E-84DFA28D79AC}" presName="sp" presStyleCnt="0"/>
      <dgm:spPr/>
    </dgm:pt>
    <dgm:pt modelId="{ECFF84A8-A8F5-4F6A-A31E-51FC5976F3A6}" type="pres">
      <dgm:prSet presAssocID="{C2F152D7-32E6-4C41-8CB0-CB0E14C13605}" presName="linNode" presStyleCnt="0"/>
      <dgm:spPr/>
    </dgm:pt>
    <dgm:pt modelId="{4B1C498D-39F2-4D10-B816-AAEAB2D5504B}" type="pres">
      <dgm:prSet presAssocID="{C2F152D7-32E6-4C41-8CB0-CB0E14C13605}" presName="parentText" presStyleLbl="node1" presStyleIdx="4" presStyleCnt="6">
        <dgm:presLayoutVars>
          <dgm:chMax val="1"/>
          <dgm:bulletEnabled val="1"/>
        </dgm:presLayoutVars>
      </dgm:prSet>
      <dgm:spPr/>
    </dgm:pt>
    <dgm:pt modelId="{0A404C29-4D9D-4D10-AA02-04364B4AA41B}" type="pres">
      <dgm:prSet presAssocID="{C2F152D7-32E6-4C41-8CB0-CB0E14C13605}" presName="descendantText" presStyleLbl="alignAccFollowNode1" presStyleIdx="4" presStyleCnt="6">
        <dgm:presLayoutVars>
          <dgm:bulletEnabled val="1"/>
        </dgm:presLayoutVars>
      </dgm:prSet>
      <dgm:spPr/>
    </dgm:pt>
    <dgm:pt modelId="{3CD87DAD-7E3F-4F50-B8CD-9550CC468278}" type="pres">
      <dgm:prSet presAssocID="{496E5EC9-317F-4A22-95F6-913CBC761CB9}" presName="sp" presStyleCnt="0"/>
      <dgm:spPr/>
    </dgm:pt>
    <dgm:pt modelId="{9A985CD1-7F62-4BB1-B7BA-BE39C24B37FD}" type="pres">
      <dgm:prSet presAssocID="{643FDD68-A9B1-4584-A6B6-E0D5ABE88FBD}" presName="linNode" presStyleCnt="0"/>
      <dgm:spPr/>
    </dgm:pt>
    <dgm:pt modelId="{AFA6C7C0-BC95-4E56-864B-8A9AA6A18D4A}" type="pres">
      <dgm:prSet presAssocID="{643FDD68-A9B1-4584-A6B6-E0D5ABE88FBD}" presName="parentText" presStyleLbl="node1" presStyleIdx="5" presStyleCnt="6">
        <dgm:presLayoutVars>
          <dgm:chMax val="1"/>
          <dgm:bulletEnabled val="1"/>
        </dgm:presLayoutVars>
      </dgm:prSet>
      <dgm:spPr/>
    </dgm:pt>
    <dgm:pt modelId="{3B0F582A-A976-4039-976E-5327462530E9}" type="pres">
      <dgm:prSet presAssocID="{643FDD68-A9B1-4584-A6B6-E0D5ABE88FBD}" presName="descendantText" presStyleLbl="alignAccFollowNode1" presStyleIdx="5" presStyleCnt="6">
        <dgm:presLayoutVars>
          <dgm:bulletEnabled val="1"/>
        </dgm:presLayoutVars>
      </dgm:prSet>
      <dgm:spPr/>
    </dgm:pt>
  </dgm:ptLst>
  <dgm:cxnLst>
    <dgm:cxn modelId="{CA3EAA01-49FA-4BFD-B05B-8AD83E822B76}" srcId="{4683A646-E4E6-4257-A768-6AFB11D629C4}" destId="{144C6C21-46BE-4A05-8B93-A9646DE2F9B0}" srcOrd="0" destOrd="0" parTransId="{50ABF50A-B6B0-416A-8DF6-69B8EE17F27E}" sibTransId="{93D44C70-77B1-4DBC-8C5C-23AE7337E1E6}"/>
    <dgm:cxn modelId="{B8D0D509-9F88-460D-85CB-AB46A5E8BE5A}" type="presOf" srcId="{4683A646-E4E6-4257-A768-6AFB11D629C4}" destId="{D8D58782-E5FE-4DA6-9DC4-296E5C4CA607}" srcOrd="0" destOrd="0" presId="urn:microsoft.com/office/officeart/2005/8/layout/vList5"/>
    <dgm:cxn modelId="{DAA39810-C83B-4FD4-A506-1F0286995BA4}" type="presOf" srcId="{3EC108CE-F644-4002-9B87-8FDB57C8CA56}" destId="{0A404C29-4D9D-4D10-AA02-04364B4AA41B}" srcOrd="0" destOrd="0" presId="urn:microsoft.com/office/officeart/2005/8/layout/vList5"/>
    <dgm:cxn modelId="{715C0623-67FF-4EBA-91FB-9316D121B06E}" srcId="{C77F1BB8-7300-49DD-94B4-246889896898}" destId="{E6F4D4CE-2985-458B-B978-80AEEC6180DB}" srcOrd="0" destOrd="0" parTransId="{5269E5E4-03E6-4814-8E61-668A817A2FE7}" sibTransId="{BCA21B4C-CDA3-4B69-85F0-5DDA3B97B50D}"/>
    <dgm:cxn modelId="{BA4F1330-0306-40BF-92DB-D8EFD2D18600}" type="presOf" srcId="{E6F4D4CE-2985-458B-B978-80AEEC6180DB}" destId="{DB759D46-0B04-412E-A680-EF8822957EFD}" srcOrd="0" destOrd="0" presId="urn:microsoft.com/office/officeart/2005/8/layout/vList5"/>
    <dgm:cxn modelId="{FD3F565B-B03E-4EA2-BF94-9DE6BCB96B35}" type="presOf" srcId="{C77F1BB8-7300-49DD-94B4-246889896898}" destId="{768672F1-1D8B-47AC-B4D8-A4CC53A2E2FD}" srcOrd="0" destOrd="0" presId="urn:microsoft.com/office/officeart/2005/8/layout/vList5"/>
    <dgm:cxn modelId="{C8F0E066-E948-4231-93FD-03A7589C070E}" srcId="{9DAC9201-895C-431A-9723-55E5B7C4772F}" destId="{4683A646-E4E6-4257-A768-6AFB11D629C4}" srcOrd="3" destOrd="0" parTransId="{EB9D7B3D-109E-47D9-A976-DF672A501287}" sibTransId="{6210F8A3-12ED-43DA-833E-84DFA28D79AC}"/>
    <dgm:cxn modelId="{BCC50A6A-E149-44DC-A144-D560BFEACBAF}" srcId="{C212C4B5-AE33-41BC-BD88-CD96D55846CD}" destId="{D6D9098A-C21D-441D-8BE2-4C4FFA34BCA4}" srcOrd="0" destOrd="0" parTransId="{CB34AA17-DD38-428D-B73C-D71382D6DF34}" sibTransId="{6506A4CB-80AA-4E9F-BBAE-7A7F018660F4}"/>
    <dgm:cxn modelId="{5DCA254F-D85C-4CC2-A436-E7E33A2D8CEA}" type="presOf" srcId="{D6D9098A-C21D-441D-8BE2-4C4FFA34BCA4}" destId="{5FD2ACF0-4DD6-4FEA-85A1-ABC7FED5757A}" srcOrd="0" destOrd="0" presId="urn:microsoft.com/office/officeart/2005/8/layout/vList5"/>
    <dgm:cxn modelId="{A9C4AB71-AE1C-4684-B661-79812031DFF4}" srcId="{9DAC9201-895C-431A-9723-55E5B7C4772F}" destId="{C77F1BB8-7300-49DD-94B4-246889896898}" srcOrd="0" destOrd="0" parTransId="{134470BE-2B7E-4E1E-A6BD-CD72908B9263}" sibTransId="{3C5F6165-9044-41A2-B089-61FFE63B4621}"/>
    <dgm:cxn modelId="{A1CE2275-4A9D-46A6-8716-254C9C1178E1}" type="presOf" srcId="{9DAC9201-895C-431A-9723-55E5B7C4772F}" destId="{2E817BD3-6479-4FB9-B8BD-D2F804678AC8}" srcOrd="0" destOrd="0" presId="urn:microsoft.com/office/officeart/2005/8/layout/vList5"/>
    <dgm:cxn modelId="{B0DF007E-12BB-4B94-BDCC-5951258AAA68}" srcId="{9CB30DC6-5117-4114-972A-0EFDE04FAF8B}" destId="{DD72DD4E-E46F-42F3-940B-32807AD4C8D7}" srcOrd="0" destOrd="0" parTransId="{14724DB0-2F68-4A0E-872E-685028CDA4BB}" sibTransId="{47D5655E-F863-4093-A597-76B96513D9FB}"/>
    <dgm:cxn modelId="{1A5B717F-D8FF-46D6-A575-38FACBD48704}" type="presOf" srcId="{C2F152D7-32E6-4C41-8CB0-CB0E14C13605}" destId="{4B1C498D-39F2-4D10-B816-AAEAB2D5504B}" srcOrd="0" destOrd="0" presId="urn:microsoft.com/office/officeart/2005/8/layout/vList5"/>
    <dgm:cxn modelId="{E7ACE48D-7A78-4F1E-8993-D66D3B71DD52}" type="presOf" srcId="{C212C4B5-AE33-41BC-BD88-CD96D55846CD}" destId="{839D84B7-A475-4C29-B798-CA7BB3596235}" srcOrd="0" destOrd="0" presId="urn:microsoft.com/office/officeart/2005/8/layout/vList5"/>
    <dgm:cxn modelId="{B4DC5699-9439-4838-B3E1-227231A0D7CF}" srcId="{9DAC9201-895C-431A-9723-55E5B7C4772F}" destId="{C212C4B5-AE33-41BC-BD88-CD96D55846CD}" srcOrd="2" destOrd="0" parTransId="{277D40E3-AB50-4942-976C-7B5CEA1EFDA7}" sibTransId="{F4A083B5-36EA-4FC1-B380-EF0802E8030B}"/>
    <dgm:cxn modelId="{E43050A9-8B9A-44CE-8EB8-CE537DAEFB06}" srcId="{9DAC9201-895C-431A-9723-55E5B7C4772F}" destId="{9CB30DC6-5117-4114-972A-0EFDE04FAF8B}" srcOrd="1" destOrd="0" parTransId="{0872343F-7ED9-4876-9232-7C76743392F1}" sibTransId="{7101ED37-DB67-499A-B3F3-7F6AA8479175}"/>
    <dgm:cxn modelId="{43F515B0-733A-470C-8805-8F3C0FC69D81}" srcId="{C2F152D7-32E6-4C41-8CB0-CB0E14C13605}" destId="{3EC108CE-F644-4002-9B87-8FDB57C8CA56}" srcOrd="0" destOrd="0" parTransId="{F0BCC873-77D4-42EA-A494-662E374AF048}" sibTransId="{8052ADB1-4099-4499-9BC6-297337E673D3}"/>
    <dgm:cxn modelId="{0FFEAFB8-E2E2-4804-B8A3-B6238179337E}" srcId="{9DAC9201-895C-431A-9723-55E5B7C4772F}" destId="{C2F152D7-32E6-4C41-8CB0-CB0E14C13605}" srcOrd="4" destOrd="0" parTransId="{5F6F27FB-AED9-4FA8-B521-DA0793600E13}" sibTransId="{496E5EC9-317F-4A22-95F6-913CBC761CB9}"/>
    <dgm:cxn modelId="{990E94C1-3520-47B8-AB2E-3D975FB4FEC6}" type="presOf" srcId="{DD72DD4E-E46F-42F3-940B-32807AD4C8D7}" destId="{306E8693-D4D2-40EB-8DFB-079219779D59}" srcOrd="0" destOrd="0" presId="urn:microsoft.com/office/officeart/2005/8/layout/vList5"/>
    <dgm:cxn modelId="{3957DEC7-0706-4A09-9E18-3F54AC2A5A86}" type="presOf" srcId="{643FDD68-A9B1-4584-A6B6-E0D5ABE88FBD}" destId="{AFA6C7C0-BC95-4E56-864B-8A9AA6A18D4A}" srcOrd="0" destOrd="0" presId="urn:microsoft.com/office/officeart/2005/8/layout/vList5"/>
    <dgm:cxn modelId="{126D37CC-0742-44A4-B03A-8D4729D2323A}" srcId="{9DAC9201-895C-431A-9723-55E5B7C4772F}" destId="{643FDD68-A9B1-4584-A6B6-E0D5ABE88FBD}" srcOrd="5" destOrd="0" parTransId="{1B6E8FE9-4637-4D52-B595-E670CE751581}" sibTransId="{0435E987-2B7E-419D-9D1F-A1A3598BD516}"/>
    <dgm:cxn modelId="{153CC9DA-A4F9-4CDE-9860-9533F069B657}" type="presOf" srcId="{144C6C21-46BE-4A05-8B93-A9646DE2F9B0}" destId="{4BFC1B3C-65FF-4C79-9A0B-2774A1E1BF6B}" srcOrd="0" destOrd="0" presId="urn:microsoft.com/office/officeart/2005/8/layout/vList5"/>
    <dgm:cxn modelId="{42F526DC-9B64-4F1D-A287-D0ECC54571E3}" type="presOf" srcId="{9CB30DC6-5117-4114-972A-0EFDE04FAF8B}" destId="{2FCCB1E0-8591-4273-8544-9124D1C754F6}" srcOrd="0" destOrd="0" presId="urn:microsoft.com/office/officeart/2005/8/layout/vList5"/>
    <dgm:cxn modelId="{89680FDD-2776-4795-8D89-751E858D6F38}" type="presOf" srcId="{D90D3098-32E7-49B2-996D-B746176F2549}" destId="{3B0F582A-A976-4039-976E-5327462530E9}" srcOrd="0" destOrd="0" presId="urn:microsoft.com/office/officeart/2005/8/layout/vList5"/>
    <dgm:cxn modelId="{37A2ECF7-6E64-49DE-914F-0771C21B2CB3}" srcId="{643FDD68-A9B1-4584-A6B6-E0D5ABE88FBD}" destId="{D90D3098-32E7-49B2-996D-B746176F2549}" srcOrd="0" destOrd="0" parTransId="{33A05729-F48F-4586-847A-7BE20FCE115F}" sibTransId="{B3ACE51E-EA05-4ECD-8CE5-0CF10EFF2C9F}"/>
    <dgm:cxn modelId="{8EAF25E6-D56B-4C4F-ABA0-AC31CE79A1CD}" type="presParOf" srcId="{2E817BD3-6479-4FB9-B8BD-D2F804678AC8}" destId="{6E44FBFF-5FFB-4140-9611-BAD9925F302F}" srcOrd="0" destOrd="0" presId="urn:microsoft.com/office/officeart/2005/8/layout/vList5"/>
    <dgm:cxn modelId="{AA0E7753-05F0-493C-B9BC-6A8E22CE7C1B}" type="presParOf" srcId="{6E44FBFF-5FFB-4140-9611-BAD9925F302F}" destId="{768672F1-1D8B-47AC-B4D8-A4CC53A2E2FD}" srcOrd="0" destOrd="0" presId="urn:microsoft.com/office/officeart/2005/8/layout/vList5"/>
    <dgm:cxn modelId="{7BC38EDE-1D87-4453-8E24-7A9F02BCC215}" type="presParOf" srcId="{6E44FBFF-5FFB-4140-9611-BAD9925F302F}" destId="{DB759D46-0B04-412E-A680-EF8822957EFD}" srcOrd="1" destOrd="0" presId="urn:microsoft.com/office/officeart/2005/8/layout/vList5"/>
    <dgm:cxn modelId="{CED9A014-7EC2-4768-B7B4-CA04D7620204}" type="presParOf" srcId="{2E817BD3-6479-4FB9-B8BD-D2F804678AC8}" destId="{5FFAD570-D6F4-4E05-A4DA-49E74F7C7BA9}" srcOrd="1" destOrd="0" presId="urn:microsoft.com/office/officeart/2005/8/layout/vList5"/>
    <dgm:cxn modelId="{B86EF027-2F66-417A-A6B2-DB426CD61A8C}" type="presParOf" srcId="{2E817BD3-6479-4FB9-B8BD-D2F804678AC8}" destId="{CF096D86-8527-4481-9A3A-3DA35EC6AB4B}" srcOrd="2" destOrd="0" presId="urn:microsoft.com/office/officeart/2005/8/layout/vList5"/>
    <dgm:cxn modelId="{58982EFC-85CF-4AA4-8DBC-421BACABB3DC}" type="presParOf" srcId="{CF096D86-8527-4481-9A3A-3DA35EC6AB4B}" destId="{2FCCB1E0-8591-4273-8544-9124D1C754F6}" srcOrd="0" destOrd="0" presId="urn:microsoft.com/office/officeart/2005/8/layout/vList5"/>
    <dgm:cxn modelId="{017C41B1-0593-43FA-80A1-0DE34AB981D6}" type="presParOf" srcId="{CF096D86-8527-4481-9A3A-3DA35EC6AB4B}" destId="{306E8693-D4D2-40EB-8DFB-079219779D59}" srcOrd="1" destOrd="0" presId="urn:microsoft.com/office/officeart/2005/8/layout/vList5"/>
    <dgm:cxn modelId="{44FEEE48-B770-483F-BE85-A314ACFA19B2}" type="presParOf" srcId="{2E817BD3-6479-4FB9-B8BD-D2F804678AC8}" destId="{E45B59EB-7BD8-49D7-A039-314B21B4C9A8}" srcOrd="3" destOrd="0" presId="urn:microsoft.com/office/officeart/2005/8/layout/vList5"/>
    <dgm:cxn modelId="{5D2C20E5-703C-4DED-9CFB-614D83E2A005}" type="presParOf" srcId="{2E817BD3-6479-4FB9-B8BD-D2F804678AC8}" destId="{600D5AD9-7BEF-40F8-9391-A18EF34D6307}" srcOrd="4" destOrd="0" presId="urn:microsoft.com/office/officeart/2005/8/layout/vList5"/>
    <dgm:cxn modelId="{D7E51A39-305E-493C-81F3-E4A54B95652F}" type="presParOf" srcId="{600D5AD9-7BEF-40F8-9391-A18EF34D6307}" destId="{839D84B7-A475-4C29-B798-CA7BB3596235}" srcOrd="0" destOrd="0" presId="urn:microsoft.com/office/officeart/2005/8/layout/vList5"/>
    <dgm:cxn modelId="{15A24655-A391-40AE-8532-F95CA8C1A164}" type="presParOf" srcId="{600D5AD9-7BEF-40F8-9391-A18EF34D6307}" destId="{5FD2ACF0-4DD6-4FEA-85A1-ABC7FED5757A}" srcOrd="1" destOrd="0" presId="urn:microsoft.com/office/officeart/2005/8/layout/vList5"/>
    <dgm:cxn modelId="{CF24DA22-E9AE-46C9-814D-A6FBA9398774}" type="presParOf" srcId="{2E817BD3-6479-4FB9-B8BD-D2F804678AC8}" destId="{8DEED9D7-7BB8-487A-9AE2-C8CB9923419F}" srcOrd="5" destOrd="0" presId="urn:microsoft.com/office/officeart/2005/8/layout/vList5"/>
    <dgm:cxn modelId="{A125D233-9628-4138-A23E-F5018B2D9BE3}" type="presParOf" srcId="{2E817BD3-6479-4FB9-B8BD-D2F804678AC8}" destId="{42DAE166-020A-4F32-86BF-1E00E8EA69F9}" srcOrd="6" destOrd="0" presId="urn:microsoft.com/office/officeart/2005/8/layout/vList5"/>
    <dgm:cxn modelId="{0C2A2A66-864E-4D21-AE66-EAACACA3B1AA}" type="presParOf" srcId="{42DAE166-020A-4F32-86BF-1E00E8EA69F9}" destId="{D8D58782-E5FE-4DA6-9DC4-296E5C4CA607}" srcOrd="0" destOrd="0" presId="urn:microsoft.com/office/officeart/2005/8/layout/vList5"/>
    <dgm:cxn modelId="{E5B15F95-ECBA-443D-9E3C-ADF60E47C85F}" type="presParOf" srcId="{42DAE166-020A-4F32-86BF-1E00E8EA69F9}" destId="{4BFC1B3C-65FF-4C79-9A0B-2774A1E1BF6B}" srcOrd="1" destOrd="0" presId="urn:microsoft.com/office/officeart/2005/8/layout/vList5"/>
    <dgm:cxn modelId="{5CD4ABD3-BB95-4DCC-B81D-2033B84843C3}" type="presParOf" srcId="{2E817BD3-6479-4FB9-B8BD-D2F804678AC8}" destId="{6ECFFC24-E693-4471-97E2-F3EA82E0D866}" srcOrd="7" destOrd="0" presId="urn:microsoft.com/office/officeart/2005/8/layout/vList5"/>
    <dgm:cxn modelId="{FCDF81C6-B6E2-41AE-8D9B-2AA5F08AB210}" type="presParOf" srcId="{2E817BD3-6479-4FB9-B8BD-D2F804678AC8}" destId="{ECFF84A8-A8F5-4F6A-A31E-51FC5976F3A6}" srcOrd="8" destOrd="0" presId="urn:microsoft.com/office/officeart/2005/8/layout/vList5"/>
    <dgm:cxn modelId="{928128A4-B30F-4B24-BD79-39E1D31F82E1}" type="presParOf" srcId="{ECFF84A8-A8F5-4F6A-A31E-51FC5976F3A6}" destId="{4B1C498D-39F2-4D10-B816-AAEAB2D5504B}" srcOrd="0" destOrd="0" presId="urn:microsoft.com/office/officeart/2005/8/layout/vList5"/>
    <dgm:cxn modelId="{AF705AD3-C5BA-4DE4-A761-C41FED71C1BD}" type="presParOf" srcId="{ECFF84A8-A8F5-4F6A-A31E-51FC5976F3A6}" destId="{0A404C29-4D9D-4D10-AA02-04364B4AA41B}" srcOrd="1" destOrd="0" presId="urn:microsoft.com/office/officeart/2005/8/layout/vList5"/>
    <dgm:cxn modelId="{B2B1DA43-C1F5-4EFA-9092-CC3F5862BC59}" type="presParOf" srcId="{2E817BD3-6479-4FB9-B8BD-D2F804678AC8}" destId="{3CD87DAD-7E3F-4F50-B8CD-9550CC468278}" srcOrd="9" destOrd="0" presId="urn:microsoft.com/office/officeart/2005/8/layout/vList5"/>
    <dgm:cxn modelId="{2BC8885E-C48C-4366-817D-3D77ACFC4EBE}" type="presParOf" srcId="{2E817BD3-6479-4FB9-B8BD-D2F804678AC8}" destId="{9A985CD1-7F62-4BB1-B7BA-BE39C24B37FD}" srcOrd="10" destOrd="0" presId="urn:microsoft.com/office/officeart/2005/8/layout/vList5"/>
    <dgm:cxn modelId="{DCB2A452-932F-4958-AC3D-F89AC76AA930}" type="presParOf" srcId="{9A985CD1-7F62-4BB1-B7BA-BE39C24B37FD}" destId="{AFA6C7C0-BC95-4E56-864B-8A9AA6A18D4A}" srcOrd="0" destOrd="0" presId="urn:microsoft.com/office/officeart/2005/8/layout/vList5"/>
    <dgm:cxn modelId="{82EA4518-F332-46EF-96E6-56C54EFC4510}" type="presParOf" srcId="{9A985CD1-7F62-4BB1-B7BA-BE39C24B37FD}" destId="{3B0F582A-A976-4039-976E-5327462530E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59D46-0B04-412E-A680-EF8822957EFD}">
      <dsp:nvSpPr>
        <dsp:cNvPr id="0" name=""/>
        <dsp:cNvSpPr/>
      </dsp:nvSpPr>
      <dsp:spPr>
        <a:xfrm rot="5400000">
          <a:off x="5380435" y="-2361184"/>
          <a:ext cx="435840" cy="526904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PY" sz="2300" kern="1200"/>
            <a:t>Caracterización de la muestra</a:t>
          </a:r>
        </a:p>
      </dsp:txBody>
      <dsp:txXfrm rot="-5400000">
        <a:off x="2963835" y="76692"/>
        <a:ext cx="5247765" cy="393288"/>
      </dsp:txXfrm>
    </dsp:sp>
    <dsp:sp modelId="{768672F1-1D8B-47AC-B4D8-A4CC53A2E2FD}">
      <dsp:nvSpPr>
        <dsp:cNvPr id="0" name=""/>
        <dsp:cNvSpPr/>
      </dsp:nvSpPr>
      <dsp:spPr>
        <a:xfrm>
          <a:off x="0" y="935"/>
          <a:ext cx="2963835" cy="544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PY" sz="2800" kern="1200"/>
            <a:t>Sección 1</a:t>
          </a:r>
        </a:p>
      </dsp:txBody>
      <dsp:txXfrm>
        <a:off x="26595" y="27530"/>
        <a:ext cx="2910645" cy="491611"/>
      </dsp:txXfrm>
    </dsp:sp>
    <dsp:sp modelId="{306E8693-D4D2-40EB-8DFB-079219779D59}">
      <dsp:nvSpPr>
        <dsp:cNvPr id="0" name=""/>
        <dsp:cNvSpPr/>
      </dsp:nvSpPr>
      <dsp:spPr>
        <a:xfrm rot="5400000">
          <a:off x="5380435" y="-1789143"/>
          <a:ext cx="435840" cy="526904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PY" sz="2300" kern="1200"/>
            <a:t>Participación electoral</a:t>
          </a:r>
        </a:p>
      </dsp:txBody>
      <dsp:txXfrm rot="-5400000">
        <a:off x="2963835" y="648733"/>
        <a:ext cx="5247765" cy="393288"/>
      </dsp:txXfrm>
    </dsp:sp>
    <dsp:sp modelId="{2FCCB1E0-8591-4273-8544-9124D1C754F6}">
      <dsp:nvSpPr>
        <dsp:cNvPr id="0" name=""/>
        <dsp:cNvSpPr/>
      </dsp:nvSpPr>
      <dsp:spPr>
        <a:xfrm>
          <a:off x="0" y="572976"/>
          <a:ext cx="2963835" cy="544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PY" sz="2800" kern="1200"/>
            <a:t>Sección 2</a:t>
          </a:r>
        </a:p>
      </dsp:txBody>
      <dsp:txXfrm>
        <a:off x="26595" y="599571"/>
        <a:ext cx="2910645" cy="491611"/>
      </dsp:txXfrm>
    </dsp:sp>
    <dsp:sp modelId="{5FD2ACF0-4DD6-4FEA-85A1-ABC7FED5757A}">
      <dsp:nvSpPr>
        <dsp:cNvPr id="0" name=""/>
        <dsp:cNvSpPr/>
      </dsp:nvSpPr>
      <dsp:spPr>
        <a:xfrm rot="5400000">
          <a:off x="5380435" y="-1217102"/>
          <a:ext cx="435840" cy="526904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PY" sz="2300" kern="1200"/>
            <a:t>Tendencias políticas</a:t>
          </a:r>
        </a:p>
      </dsp:txBody>
      <dsp:txXfrm rot="-5400000">
        <a:off x="2963835" y="1220774"/>
        <a:ext cx="5247765" cy="393288"/>
      </dsp:txXfrm>
    </dsp:sp>
    <dsp:sp modelId="{839D84B7-A475-4C29-B798-CA7BB3596235}">
      <dsp:nvSpPr>
        <dsp:cNvPr id="0" name=""/>
        <dsp:cNvSpPr/>
      </dsp:nvSpPr>
      <dsp:spPr>
        <a:xfrm>
          <a:off x="0" y="1145017"/>
          <a:ext cx="2963835" cy="544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PY" sz="2800" kern="1200"/>
            <a:t>Sección 3</a:t>
          </a:r>
        </a:p>
      </dsp:txBody>
      <dsp:txXfrm>
        <a:off x="26595" y="1171612"/>
        <a:ext cx="2910645" cy="491611"/>
      </dsp:txXfrm>
    </dsp:sp>
    <dsp:sp modelId="{4BFC1B3C-65FF-4C79-9A0B-2774A1E1BF6B}">
      <dsp:nvSpPr>
        <dsp:cNvPr id="0" name=""/>
        <dsp:cNvSpPr/>
      </dsp:nvSpPr>
      <dsp:spPr>
        <a:xfrm rot="5400000">
          <a:off x="5380435" y="-645061"/>
          <a:ext cx="435840" cy="526904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PY" sz="2300" kern="1200"/>
            <a:t>Instituciones y gobernabilidad</a:t>
          </a:r>
        </a:p>
      </dsp:txBody>
      <dsp:txXfrm rot="-5400000">
        <a:off x="2963835" y="1792815"/>
        <a:ext cx="5247765" cy="393288"/>
      </dsp:txXfrm>
    </dsp:sp>
    <dsp:sp modelId="{D8D58782-E5FE-4DA6-9DC4-296E5C4CA607}">
      <dsp:nvSpPr>
        <dsp:cNvPr id="0" name=""/>
        <dsp:cNvSpPr/>
      </dsp:nvSpPr>
      <dsp:spPr>
        <a:xfrm>
          <a:off x="0" y="1717059"/>
          <a:ext cx="2963835" cy="544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PY" sz="2800" kern="1200"/>
            <a:t>Sección 4</a:t>
          </a:r>
        </a:p>
      </dsp:txBody>
      <dsp:txXfrm>
        <a:off x="26595" y="1743654"/>
        <a:ext cx="2910645" cy="491611"/>
      </dsp:txXfrm>
    </dsp:sp>
    <dsp:sp modelId="{0A404C29-4D9D-4D10-AA02-04364B4AA41B}">
      <dsp:nvSpPr>
        <dsp:cNvPr id="0" name=""/>
        <dsp:cNvSpPr/>
      </dsp:nvSpPr>
      <dsp:spPr>
        <a:xfrm rot="5400000">
          <a:off x="5380435" y="-73019"/>
          <a:ext cx="435840" cy="526904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PY" sz="2300" kern="1200"/>
            <a:t>Tolerancia</a:t>
          </a:r>
        </a:p>
      </dsp:txBody>
      <dsp:txXfrm rot="-5400000">
        <a:off x="2963835" y="2364857"/>
        <a:ext cx="5247765" cy="393288"/>
      </dsp:txXfrm>
    </dsp:sp>
    <dsp:sp modelId="{4B1C498D-39F2-4D10-B816-AAEAB2D5504B}">
      <dsp:nvSpPr>
        <dsp:cNvPr id="0" name=""/>
        <dsp:cNvSpPr/>
      </dsp:nvSpPr>
      <dsp:spPr>
        <a:xfrm>
          <a:off x="0" y="2289100"/>
          <a:ext cx="2963835" cy="544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PY" sz="2800" kern="1200"/>
            <a:t>Sección 5</a:t>
          </a:r>
        </a:p>
      </dsp:txBody>
      <dsp:txXfrm>
        <a:off x="26595" y="2315695"/>
        <a:ext cx="2910645" cy="491611"/>
      </dsp:txXfrm>
    </dsp:sp>
    <dsp:sp modelId="{3B0F582A-A976-4039-976E-5327462530E9}">
      <dsp:nvSpPr>
        <dsp:cNvPr id="0" name=""/>
        <dsp:cNvSpPr/>
      </dsp:nvSpPr>
      <dsp:spPr>
        <a:xfrm rot="5400000">
          <a:off x="5380435" y="499021"/>
          <a:ext cx="435840" cy="526904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PY" sz="2300" kern="1200"/>
            <a:t>Ejes estratégicos</a:t>
          </a:r>
        </a:p>
      </dsp:txBody>
      <dsp:txXfrm rot="-5400000">
        <a:off x="2963835" y="2936897"/>
        <a:ext cx="5247765" cy="393288"/>
      </dsp:txXfrm>
    </dsp:sp>
    <dsp:sp modelId="{AFA6C7C0-BC95-4E56-864B-8A9AA6A18D4A}">
      <dsp:nvSpPr>
        <dsp:cNvPr id="0" name=""/>
        <dsp:cNvSpPr/>
      </dsp:nvSpPr>
      <dsp:spPr>
        <a:xfrm>
          <a:off x="0" y="2861141"/>
          <a:ext cx="2963835" cy="544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PY" sz="2800" kern="1200"/>
            <a:t>Sección 6</a:t>
          </a:r>
        </a:p>
      </dsp:txBody>
      <dsp:txXfrm>
        <a:off x="26595" y="2887736"/>
        <a:ext cx="2910645" cy="4916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00050" indent="-171450" algn="just">
              <a:buFont typeface="Arial" panose="020B0604020202020204" pitchFamily="34" charset="0"/>
              <a:buChar char="•"/>
            </a:pPr>
            <a:r>
              <a:rPr lang="es-PY"/>
              <a:t>En contraste, los registros del Tribunal Superior de Justicia Electoral (TSJE) indican que cerca del 55% de los jóvenes de entre 18 y 29 años de edad participaron en las últimas elecciones municipales (año 2021). Esto denota una participación ligeramente superior de la población joven encuestada en comparación a la población joven total que ejerció su derecho al sufragio.</a:t>
            </a:r>
            <a:r>
              <a:rPr lang="es-MX"/>
              <a:t> </a:t>
            </a:r>
          </a:p>
          <a:p>
            <a:pPr marL="400050" indent="-171450" algn="just">
              <a:buFont typeface="Arial" panose="020B0604020202020204" pitchFamily="34" charset="0"/>
              <a:buChar char="•"/>
            </a:pPr>
            <a:r>
              <a:rPr lang="es-PY"/>
              <a:t>La desagregación de la participación en elecciones municipales según edad demuestra que conforme se incrementa la edad de los electores, la posibilidad de participar en los procesos electorales se incrementa. </a:t>
            </a:r>
          </a:p>
          <a:p>
            <a:pPr marL="400050" indent="-171450" algn="just">
              <a:buFont typeface="Arial" panose="020B0604020202020204" pitchFamily="34" charset="0"/>
              <a:buChar char="•"/>
            </a:pPr>
            <a:r>
              <a:rPr lang="es-PY"/>
              <a:t>El análisis según poblaciones vulnerables permite observar que, las personas que declararon pertenecer a algún grupo indígena participan en mayor medida en las elecciones municipales. Esto podría deberse al proyecto “Derecho a la identidad mediante acceso a documentación oficial de personas indígenas en Paraguay” impulsado por la Justicia Electoral con el objetivo de proporcionar documentos identificatorios oficiales a la población indígena . </a:t>
            </a:r>
          </a:p>
          <a:p>
            <a:pPr marL="400050" indent="-171450" algn="just">
              <a:buFont typeface="Arial" panose="020B0604020202020204" pitchFamily="34" charset="0"/>
              <a:buChar char="•"/>
            </a:pPr>
            <a:r>
              <a:rPr lang="es-PY"/>
              <a:t>Paralelamente, se ha impulsado el voto inteligente para incrementar la participación de las personas que poseen algún tipo de discapacidad; no obstante, la participación de este grupo es similar al promedio. </a:t>
            </a:r>
          </a:p>
          <a:p>
            <a:pPr marL="400050" indent="-171450" algn="just">
              <a:buFont typeface="Arial" panose="020B0604020202020204" pitchFamily="34" charset="0"/>
              <a:buChar char="•"/>
            </a:pPr>
            <a:r>
              <a:rPr lang="es-PY"/>
              <a:t>‘Por último, aquellos jóvenes que declararon estar afiliados a algún partido político presentan mayores niveles de participación en las elecciones municipales, se debe recordar que esta era una de las principales razones por la que los jóvenes se afiliaron a un partido político.</a:t>
            </a:r>
            <a:endParaRPr lang="es-MX"/>
          </a:p>
        </p:txBody>
      </p:sp>
    </p:spTree>
    <p:extLst>
      <p:ext uri="{BB962C8B-B14F-4D97-AF65-F5344CB8AC3E}">
        <p14:creationId xmlns:p14="http://schemas.microsoft.com/office/powerpoint/2010/main" val="156281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indent="0" algn="just">
              <a:buFont typeface="Arial" panose="020B0604020202020204" pitchFamily="34" charset="0"/>
              <a:buNone/>
            </a:pPr>
            <a:endParaRPr lang="es-MX"/>
          </a:p>
        </p:txBody>
      </p:sp>
    </p:spTree>
    <p:extLst>
      <p:ext uri="{BB962C8B-B14F-4D97-AF65-F5344CB8AC3E}">
        <p14:creationId xmlns:p14="http://schemas.microsoft.com/office/powerpoint/2010/main" val="60345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indent="0" algn="just">
              <a:buFont typeface="Arial" panose="020B0604020202020204" pitchFamily="34" charset="0"/>
              <a:buNone/>
            </a:pPr>
            <a:endParaRPr lang="es-MX"/>
          </a:p>
        </p:txBody>
      </p:sp>
    </p:spTree>
    <p:extLst>
      <p:ext uri="{BB962C8B-B14F-4D97-AF65-F5344CB8AC3E}">
        <p14:creationId xmlns:p14="http://schemas.microsoft.com/office/powerpoint/2010/main" val="2383369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indent="0" algn="just">
              <a:buFont typeface="Arial" panose="020B0604020202020204" pitchFamily="34" charset="0"/>
              <a:buNone/>
            </a:pPr>
            <a:endParaRPr lang="es-MX"/>
          </a:p>
        </p:txBody>
      </p:sp>
    </p:spTree>
    <p:extLst>
      <p:ext uri="{BB962C8B-B14F-4D97-AF65-F5344CB8AC3E}">
        <p14:creationId xmlns:p14="http://schemas.microsoft.com/office/powerpoint/2010/main" val="100663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18e5c40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d18e5c40b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algn="just">
              <a:buFont typeface="Arial" panose="020B0604020202020204" pitchFamily="34" charset="0"/>
              <a:buChar char="•"/>
            </a:pPr>
            <a:r>
              <a:rPr lang="es-PY" b="1" i="1" dirty="0"/>
              <a:t>A priori</a:t>
            </a:r>
            <a:r>
              <a:rPr lang="es-PY" b="1" dirty="0"/>
              <a:t>, los jóvenes paraguayos presentan posturas divididas respecto a su orientación y su percepción política.</a:t>
            </a:r>
            <a:r>
              <a:rPr lang="es-PY" dirty="0"/>
              <a:t> Por un lado, los jóvenes se posicionan a favor de la intervención plena y total del Estado en la mayoría de los temas planteados, a excepción de la nacionalización de las empresas e industrias más importantes del país. Lo anterior se vincula claramente a la ideología de izquierda. Por otro lado, como se presentó en la sección de caracterización sociodemográfica, los jóvenes se corresponden principalmente con las posturas de centro y centroderecha. Entonces, no es posible determinar con claridad cuál es la verdadera orientación política de la población joven paraguaya</a:t>
            </a:r>
            <a:r>
              <a:rPr lang="es-MX" dirty="0"/>
              <a:t>.</a:t>
            </a:r>
          </a:p>
          <a:p>
            <a:pPr marL="171450" indent="-171450" algn="just">
              <a:buFont typeface="Arial" panose="020B0604020202020204" pitchFamily="34" charset="0"/>
              <a:buChar char="•"/>
            </a:pPr>
            <a:r>
              <a:rPr lang="es-PY" dirty="0"/>
              <a:t>Mediante el modelo de Aldrich-</a:t>
            </a:r>
            <a:r>
              <a:rPr lang="es-PY" dirty="0" err="1"/>
              <a:t>McKelvey</a:t>
            </a:r>
            <a:r>
              <a:rPr lang="es-PY" dirty="0"/>
              <a:t>, se estableció que las preferencias de los jóvenes encuestados se ubican en el centro con un ligero sesgo hacia la izquierda. Esto guarda relación con que los jóvenes se posicionaron mayormente a favor de la intervención estatal, a excepción de la nacionalización de las empresas más importantes del país. Precisamente, el modelo alineó esta cuestión hacia la ideología de derecha, más asociada al liberalismo. Por su parte, la curva de densidad refleja que los jóvenes se concentran mayormente en la ideología de centro (0), siendo este el punto de origen a partir del cual se delinean sus respectivas preferencias. Sin embargo, el modelo de Aldrich-</a:t>
            </a:r>
            <a:r>
              <a:rPr lang="es-PY" dirty="0" err="1"/>
              <a:t>McKelvey</a:t>
            </a:r>
            <a:r>
              <a:rPr lang="es-PY" dirty="0"/>
              <a:t> no identifica todas las dimensiones que conforman el espectro político. Al respecto, delimita las preferencias de los jóvenes en una escala de izquierda-derecha, ignorando otras dimensiones políticas que pudiesen explicar la posición de tales preferencias. Además, se pierden observaciones ya que la metodología de este modelo no permite incorporar los valores perdidos. Una alternativa es el modelo de Black-Box transpuesto, el cual estandariza el modelo de Aldrich-</a:t>
            </a:r>
            <a:r>
              <a:rPr lang="es-PY" dirty="0" err="1"/>
              <a:t>McKelvey</a:t>
            </a:r>
            <a:r>
              <a:rPr lang="es-PY" dirty="0"/>
              <a:t> en una escala de -1 y 1.</a:t>
            </a:r>
            <a:endParaRPr lang="es-MX" dirty="0"/>
          </a:p>
          <a:p>
            <a:pPr marL="171450" indent="-171450" algn="just">
              <a:buFont typeface="Arial" panose="020B0604020202020204" pitchFamily="34" charset="0"/>
              <a:buChar char="•"/>
            </a:pPr>
            <a:r>
              <a:rPr lang="es-PY" sz="1200" b="0" i="0" u="none" strike="noStrike" cap="none" dirty="0">
                <a:solidFill>
                  <a:schemeClr val="dk1"/>
                </a:solidFill>
                <a:effectLst/>
                <a:latin typeface="Calibri"/>
                <a:ea typeface="Calibri"/>
                <a:cs typeface="Calibri"/>
                <a:sym typeface="Calibri"/>
              </a:rPr>
              <a:t>La cantidad considerada por el modelo de Aldrich-</a:t>
            </a:r>
            <a:r>
              <a:rPr lang="es-PY" sz="1200" b="0" i="0" u="none" strike="noStrike" cap="none" dirty="0" err="1">
                <a:solidFill>
                  <a:schemeClr val="dk1"/>
                </a:solidFill>
                <a:effectLst/>
                <a:latin typeface="Calibri"/>
                <a:ea typeface="Calibri"/>
                <a:cs typeface="Calibri"/>
                <a:sym typeface="Calibri"/>
              </a:rPr>
              <a:t>McKelvey</a:t>
            </a:r>
            <a:r>
              <a:rPr lang="es-PY" sz="1200" b="0" i="0" u="none" strike="noStrike" cap="none" dirty="0">
                <a:solidFill>
                  <a:schemeClr val="dk1"/>
                </a:solidFill>
                <a:effectLst/>
                <a:latin typeface="Calibri"/>
                <a:ea typeface="Calibri"/>
                <a:cs typeface="Calibri"/>
                <a:sym typeface="Calibri"/>
              </a:rPr>
              <a:t> (N=762) fue inferior a la muestra total (N=840) dado que en las estimaciones resultantes se excluyeron los valores perdidos (N=78).</a:t>
            </a:r>
            <a:endParaRPr lang="es-PY" dirty="0"/>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18e5c40bf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1" i="0" u="none" strike="noStrike" cap="none" dirty="0">
                <a:solidFill>
                  <a:schemeClr val="dk1"/>
                </a:solidFill>
                <a:effectLst/>
                <a:latin typeface="Calibri"/>
                <a:ea typeface="Calibri"/>
                <a:cs typeface="Calibri"/>
                <a:sym typeface="Calibri"/>
              </a:rPr>
              <a:t>Sin importar la afiliación política, las preferencias de los jóvenes encuestados se posicionan marcadamente hacia la ideología de centroizquierda.</a:t>
            </a:r>
            <a:r>
              <a:rPr lang="es-PY" sz="1200" b="0" i="0" u="none" strike="noStrike" cap="none" dirty="0">
                <a:solidFill>
                  <a:schemeClr val="dk1"/>
                </a:solidFill>
                <a:effectLst/>
                <a:latin typeface="Calibri"/>
                <a:ea typeface="Calibri"/>
                <a:cs typeface="Calibri"/>
                <a:sym typeface="Calibri"/>
              </a:rPr>
              <a:t> Esto se explica por las inclinaciones de intervencionismo estatal que poseen los jóvenes sobre los temas de interés planteados, a excepción de la nacionalización de empresas. Las curvas de densidad de ANR, PLRA y los que no cuentan con afiliación política se concentran claramente hacia la izquierda. Por su parte, la curva de densidad de los afiliados a otros partidos se concentra en el centro, aunque con una ligera inclinación hacia la ideología de centroizquierda. No obstante, los jóvenes paraguayos se perciben más afines la ideología de centroderecha. Esto se presenta en las curvas de densidad de los jóvenes que declararon estar afiliados a la ANR, PLRA y aquellos que no están afiliados a ningún partido político. Otro aspecto interesante es la marcada polarización de la población joven, indistintamente de su afiliación política. Al respecto, se puede observar una notoria concentración de los partidos políticos en la ideología de centro derecha. Lo anterior, </a:t>
            </a:r>
            <a:r>
              <a:rPr lang="es-PY" sz="1200" b="0" i="1" u="none" strike="noStrike" cap="none" dirty="0">
                <a:solidFill>
                  <a:schemeClr val="dk1"/>
                </a:solidFill>
                <a:effectLst/>
                <a:latin typeface="Calibri"/>
                <a:ea typeface="Calibri"/>
                <a:cs typeface="Calibri"/>
                <a:sym typeface="Calibri"/>
              </a:rPr>
              <a:t>a priori</a:t>
            </a:r>
            <a:r>
              <a:rPr lang="es-PY" sz="1200" b="0" i="0" u="none" strike="noStrike" cap="none" dirty="0">
                <a:solidFill>
                  <a:schemeClr val="dk1"/>
                </a:solidFill>
                <a:effectLst/>
                <a:latin typeface="Calibri"/>
                <a:ea typeface="Calibri"/>
                <a:cs typeface="Calibri"/>
                <a:sym typeface="Calibri"/>
              </a:rPr>
              <a:t>, no denota un sesgo ideológico evidente entre una determinada identificación partidaria y las demás.</a:t>
            </a:r>
            <a:endParaRPr lang="es-PY" dirty="0"/>
          </a:p>
          <a:p>
            <a:pPr marL="171450" indent="-171450" algn="just">
              <a:buFont typeface="Arial" panose="020B0604020202020204" pitchFamily="34" charset="0"/>
              <a:buChar char="•"/>
            </a:pPr>
            <a:r>
              <a:rPr lang="es-PY" dirty="0"/>
              <a:t>En conclusión, los jóvenes encuestados declaran identificarse con la ideología de centroderecha, pero sus preferencias se posicionan hacia la ideología de centroizquierda.</a:t>
            </a:r>
            <a:endParaRPr lang="es-MX" dirty="0"/>
          </a:p>
        </p:txBody>
      </p:sp>
      <p:sp>
        <p:nvSpPr>
          <p:cNvPr id="410" name="Google Shape;410;gd18e5c40b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d18e5c40bf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d18e5c40bf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extLst>
      <p:ext uri="{BB962C8B-B14F-4D97-AF65-F5344CB8AC3E}">
        <p14:creationId xmlns:p14="http://schemas.microsoft.com/office/powerpoint/2010/main" val="3678883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0" i="0" u="none" strike="noStrike" cap="none">
                <a:solidFill>
                  <a:schemeClr val="dk1"/>
                </a:solidFill>
                <a:effectLst/>
                <a:latin typeface="Calibri"/>
                <a:ea typeface="Calibri"/>
                <a:cs typeface="Calibri"/>
                <a:sym typeface="Calibri"/>
              </a:rPr>
              <a:t>El análisis más desagregado permitió observar que, respecto a los hombres, las mujeres valoran más la integridad como un atributo que debería poseer una persona que fuera designada para presidir un gabinete del estado. Esto podría indicar que las mujeres tienen una menor tolerancia hacia hechos de corrupción. La desagregación según último nivel académico culminado demostró que, conforme este se incrementa, también crece la valoración de la formación académica en un jefe de gabinete. Dejando de lado otros factores, esto podría deberse a una preferencia hacia la educación por parte de los jóvenes más formados. También se encontró que ninguno de los jóvenes que indicó educación inicial como último nivel académico culminado valora la experiencia en sectores estratégicos del país como un atributo importante para la designación de jefes de gabinete. De igual manera, se observó que ninguna de estas personas indicó que la integridad es un atributo que debería ser tenido en cuenta, esto podría significar una mayor tolerancia hacia la corrupción. También se consideró a las poblaciones vulnerables para realizar las desagregaciones. Se ha encontrado que la valoración de la integridad como atributo por parte de las personas que pertenecen a comunidades indígenas es baja. Esta situación podría indicar una normalización de actos de corrupción por parte de la comunidad en general.</a:t>
            </a:r>
          </a:p>
          <a:p>
            <a:pPr marL="0" lvl="0" indent="0" algn="l" rtl="0">
              <a:lnSpc>
                <a:spcPct val="100000"/>
              </a:lnSpc>
              <a:spcBef>
                <a:spcPts val="0"/>
              </a:spcBef>
              <a:spcAft>
                <a:spcPts val="0"/>
              </a:spcAft>
              <a:buSzPts val="1400"/>
              <a:buNone/>
            </a:pP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410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sz="1200" b="0" i="0" u="none" strike="noStrike" cap="none">
                <a:solidFill>
                  <a:schemeClr val="dk1"/>
                </a:solidFill>
                <a:effectLst/>
                <a:latin typeface="Calibri"/>
                <a:ea typeface="Calibri"/>
                <a:cs typeface="Calibri"/>
                <a:sym typeface="Calibri"/>
              </a:rPr>
              <a:t>Estos resultados se adecuan al contexto nacional, pues se debe considerar que Paraguay es un país tradicionalmente católico, por lo que no sorprende un alto nivel de confianza hacia esta institución. La confianza hacia el BCP tampoco debe sorprender debido a los años de fortaleza y estabilidad macroeconómica que ha experimentado el país. De hecho, en la primera edición de la IDEJ, el BCP fue la institución pública que más confianza generaba entre los jóvenes. La confianza hacia los medios de comunicación podría explicarse por la relevancia que estos han tenido en la investigación de hechos de corrupción en los últimos años.</a:t>
            </a: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436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18e5c40bf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d18e5c40bf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a:t>Estos niveles de desconfianza hacia los partidos políticos se trasladan desde la primera edición de la IDEJ. Por otro lado, la desconfianza hacia la FGE podría explicarse en las denuncias de inacción que desde la ciudadanía se han realizado en contra de esta. Así también, los niveles de desconfianza hacia las demás instituciones evidencian el sentimiento de hartazgo expresado a diario.</a:t>
            </a: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7527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sz="1200" b="0" i="0" u="none" strike="noStrike" cap="none">
                <a:solidFill>
                  <a:schemeClr val="dk1"/>
                </a:solidFill>
                <a:effectLst/>
                <a:latin typeface="Calibri"/>
                <a:ea typeface="Calibri"/>
                <a:cs typeface="Calibri"/>
                <a:sym typeface="Calibri"/>
              </a:rPr>
              <a:t>La confianza hacia el BCP tampoco debe sorprender debido a los años de fortaleza y estabilidad macroeconómica que ha experimentado el país. De hecho, en la primera edición de la IDEJ, el BCP fue la institución pública que más confianza generaba entre los jóvenes. </a:t>
            </a: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128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6286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sz="1200" b="0" i="0" u="none" strike="noStrike" cap="none">
                <a:solidFill>
                  <a:schemeClr val="dk1"/>
                </a:solidFill>
                <a:effectLst/>
                <a:latin typeface="Calibri"/>
                <a:ea typeface="Calibri"/>
                <a:cs typeface="Calibri"/>
                <a:sym typeface="Calibri"/>
              </a:rPr>
              <a:t>La desconfianza hacia la FGE podría explicarse en las denuncias de inacción que desde la ciudadanía se han realizado en contra de esta.</a:t>
            </a:r>
          </a:p>
          <a:p>
            <a:pPr marL="171450" lvl="0" indent="-171450" algn="l" rtl="0">
              <a:lnSpc>
                <a:spcPct val="100000"/>
              </a:lnSpc>
              <a:spcBef>
                <a:spcPts val="0"/>
              </a:spcBef>
              <a:spcAft>
                <a:spcPts val="0"/>
              </a:spcAft>
              <a:buSzPts val="1400"/>
              <a:buFont typeface="Arial" panose="020B0604020202020204" pitchFamily="34" charset="0"/>
              <a:buChar char="•"/>
            </a:pPr>
            <a:r>
              <a:rPr lang="es-PY" sz="1200" b="0" i="0" u="none" strike="noStrike" cap="none">
                <a:solidFill>
                  <a:schemeClr val="dk1"/>
                </a:solidFill>
                <a:effectLst/>
                <a:latin typeface="Calibri"/>
                <a:ea typeface="Calibri"/>
                <a:cs typeface="Calibri"/>
                <a:sym typeface="Calibri"/>
              </a:rPr>
              <a:t>Otro resultado interesante tiene que ver con el nivel de desconfianza expresado hacia la Tribunal de Justicia Electoral (TSJE). Más del 30% de la muestra encuestada expresó no tener confianza en el desempeño de esta institución. Este resultado cobra relevancia debido a que el 2022 y 2023 son años electorales. Se debe mencionar que las últimas elecciones celebradas en el país han sido monitoreadas por observadores de la Organización de Estados Americanos (OEA) quienes han destacado la buena labor del TSJE. No obstante, estos niveles de confianza podrían deberse a las constantes denuncias de fraude electoral que surgen en proximidad de las elecciones y de los sucesos que se han dado en los últimos meses como el incendio del depósito del TSJE.</a:t>
            </a:r>
          </a:p>
          <a:p>
            <a:pPr marL="0" lvl="0" indent="0" algn="l" rtl="0">
              <a:lnSpc>
                <a:spcPct val="100000"/>
              </a:lnSpc>
              <a:spcBef>
                <a:spcPts val="0"/>
              </a:spcBef>
              <a:spcAft>
                <a:spcPts val="0"/>
              </a:spcAft>
              <a:buSzPts val="1400"/>
              <a:buNone/>
            </a:pP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0302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4589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d18e5c40bf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d18e5c40bf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lgn="just">
              <a:buFont typeface="Arial" panose="020B0604020202020204" pitchFamily="34" charset="0"/>
              <a:buChar char="•"/>
            </a:pPr>
            <a:r>
              <a:rPr lang="es-PY"/>
              <a:t>El primer escenario es el de que la corrupción es una parte inevitable del sistema político por lo que el joven aún estaría dispuesto a votar al candidato que haya participado en pequeños hechos de corrupción. El siguiente escenario plantea que la corrupción es un mal necesario en la política y por ende es mucho más importante que el candidato sea un buen gestor o tenga cercanía ideológica con el joven antes que haber estado involucrado en algún hecho de corrupción. </a:t>
            </a:r>
          </a:p>
          <a:p>
            <a:pPr marL="171450" indent="-171450" algn="just">
              <a:buFont typeface="Arial" panose="020B0604020202020204" pitchFamily="34" charset="0"/>
              <a:buChar char="•"/>
            </a:pPr>
            <a:r>
              <a:rPr lang="es-PY"/>
              <a:t>Los análisis desagregados de esta sección no arrojaron resultados muy diferentes, excepto cuando se consideraron a las personas que declararon poseer algún tipo de discapacidad. Poco más del 45% de estas personas declararon tolerar de alguna manera la corrupción. Esto podría deberse a su situación de vulnerabilidad y a la posibilidad de haber recibido favores por parte de algunos candidatos a cambio de su voto.</a:t>
            </a:r>
            <a:endParaRPr lang="es-MX"/>
          </a:p>
        </p:txBody>
      </p:sp>
      <p:sp>
        <p:nvSpPr>
          <p:cNvPr id="592" name="Google Shape;59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000000"/>
              </a:buClr>
              <a:buSzPts val="1400"/>
              <a:buFont typeface="Arial" panose="020B0604020202020204" pitchFamily="34" charset="0"/>
              <a:buChar char="•"/>
            </a:pPr>
            <a:r>
              <a:rPr lang="es-PY"/>
              <a:t>Estos resultados también parecen marcar un cambio generacional hacia una mayor tolerancia hacia el ejercicio del derecho a manifestarse, ya que en décadas anteriores era común era encontrarse con personas contrarias a toda forma de manifestaciones debido a que las mismas afectaban sus actividades diarias. </a:t>
            </a:r>
          </a:p>
          <a:p>
            <a:pPr marL="457200" marR="0" lvl="0" indent="-228600" algn="just" rtl="0">
              <a:lnSpc>
                <a:spcPct val="100000"/>
              </a:lnSpc>
              <a:spcBef>
                <a:spcPts val="0"/>
              </a:spcBef>
              <a:spcAft>
                <a:spcPts val="0"/>
              </a:spcAft>
              <a:buClr>
                <a:srgbClr val="000000"/>
              </a:buClr>
              <a:buSzPts val="1400"/>
              <a:buFont typeface="Arial" panose="020B0604020202020204" pitchFamily="34" charset="0"/>
              <a:buChar char="•"/>
            </a:pPr>
            <a:r>
              <a:rPr lang="es-PY"/>
              <a:t>El análisis según sexo demuestra que las mujeres, respecto a los hombres, manifiestan mayor indiferencia y menor rechazo hacia las manifestaciones. Esto podría deberse a una mayor empatía hacia las causas que suelen motivar manifestaciones. </a:t>
            </a:r>
          </a:p>
          <a:p>
            <a:pPr marL="457200" marR="0" lvl="0" indent="-228600" algn="just" rtl="0">
              <a:lnSpc>
                <a:spcPct val="100000"/>
              </a:lnSpc>
              <a:spcBef>
                <a:spcPts val="0"/>
              </a:spcBef>
              <a:spcAft>
                <a:spcPts val="0"/>
              </a:spcAft>
              <a:buClr>
                <a:srgbClr val="000000"/>
              </a:buClr>
              <a:buSzPts val="1400"/>
              <a:buFont typeface="Arial" panose="020B0604020202020204" pitchFamily="34" charset="0"/>
              <a:buChar char="•"/>
            </a:pPr>
            <a:r>
              <a:rPr lang="es-PY"/>
              <a:t>Al considerar el último nivel culminado por parte de los jóvenes se ha visto que el apoyo hacia las manifestaciones se incrementa conforme aumenta la formación de los jóvenes. Esto podría deberse a que conforme incrementa la formación, los jóvenes dimensionan en mayor medida la importancia de ejercer su derecho a manifestarse.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lgn="just">
              <a:buFont typeface="Arial" panose="020B0604020202020204" pitchFamily="34" charset="0"/>
              <a:buChar char="•"/>
            </a:pPr>
            <a:r>
              <a:rPr lang="es-PY"/>
              <a:t>Más del 60% de la muestra indicó que se movilizaría en caso de que se intentara promulgar la figura de la reelección. Por último, cerca del 50% de la muestra encuestada indicó que la despenalización del aborto también la motivaría a formar parte de una manifestación. Las respuestas del joven paraguayo reflejan que los principales motivos que lo harían formar parte de una manifestación son aspectos relacionados a una falla o inacción por parte del Estado. </a:t>
            </a:r>
          </a:p>
          <a:p>
            <a:pPr marL="171450" indent="-171450" algn="just">
              <a:buFont typeface="Arial" panose="020B0604020202020204" pitchFamily="34" charset="0"/>
              <a:buChar char="•"/>
            </a:pPr>
            <a:r>
              <a:rPr lang="es-PY"/>
              <a:t>Las respuestas del joven paraguayo reflejan que los principales motivos que lo harían formar parte de una manifestación son aspectos relacionados a una falla o inacción por parte del Estado. Las olas de inseguridad reflejan que la seguridad pública brindada por la Policía Nacional no está cubriendo las necesidades más acuciantes de la sociedad. Así mismo, los casos de malversación de fondos y corrupción tienen que ver con un mal manejo de la administración pública. Se considera que lo que motiva a los jóvenes a formar parte de estas manifestaciones es la impunidad -inacción por parte del Estado- de las personas que se ven envueltas en este tipo de hechos. Así mismo, estos tres hechos son los que están constantemente en consideración de la ciudadanía. De hecho, en la actualidad son los principales temas de discusión por parte de los precandidatos a cargos electivos.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d18e5c40bf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d18e5c40bf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extLst>
      <p:ext uri="{BB962C8B-B14F-4D97-AF65-F5344CB8AC3E}">
        <p14:creationId xmlns:p14="http://schemas.microsoft.com/office/powerpoint/2010/main" val="2306869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sz="1200" b="0" i="0" u="none" strike="noStrike" cap="none">
                <a:solidFill>
                  <a:schemeClr val="dk1"/>
                </a:solidFill>
                <a:effectLst/>
                <a:latin typeface="Calibri"/>
                <a:ea typeface="Calibri"/>
                <a:cs typeface="Calibri"/>
                <a:sym typeface="Calibri"/>
              </a:rPr>
              <a:t>La desagregación de esta pregunta según sexo permitió observar una pequeña diferencia. Para los hombres, el área más importante es la educación; mientras que, para las mujeres es la salud. Esta situación podría explicarse porque, normalmente, las mujeres utilizan en mayor proporción los servicios de salud. Al considerar las poblaciones vulnerables para las desagregaciones, se ha encontrado que tanto las personas que poseen discapacidades, como aquellas que pertenecen a comunidades indígenas han señalado que el área más importante para el país es la economía. La mayor preocupación por esta área podría explicarse por la exclusión que sufren estas poblaciones, pues están más expuestas a la informalidad y falta de oportunidades.</a:t>
            </a: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1692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0" i="0" u="none" strike="noStrike" cap="none">
                <a:solidFill>
                  <a:schemeClr val="dk1"/>
                </a:solidFill>
                <a:effectLst/>
                <a:latin typeface="Calibri"/>
                <a:ea typeface="Calibri"/>
                <a:cs typeface="Calibri"/>
                <a:sym typeface="Calibri"/>
              </a:rPr>
              <a:t>Entre la segunda y séptima opción escogida se observa una diferencia ínfima. Ante esta situación, se ha decidido realizar algunas desagregaciones para observar cómo difieren las respuestas de los jóvenes. El análisis según último nivel académico culminado ha arrojado dos resultados interesantes. En primer lugar, aquellos que declararon educación inicial como último nivel culminado han indicado que el salario y la estabilidad laboral son igual de importantes. Esto podría deberse a que los campos en los que podrían desempeñarse están más limitados, entonces, valoran mucho la posibilidad de tener un trabajo seguro. Por otro lado, aquellos que señalaron la formación universitaria como último nivel indicaron que luego del salario, la carga horaria y la ubicación son los aspectos más importantes. Esto podría indicar que se encuentran en una situación en la que podrían escoger entre una oferta laboral y otra. El análisis según grupos vulnerables demostró que ambas poblaciones valoran el salario menos que el promedio. Además, se ha encontrado que las personas que pertenecen a grupos indígenas tienen en consideración el buen ambiente laboral, lo que podría deberse a una cuestión cultural. Por otro lado, las personas que poseen algún tipo de discapacidad señalaron que los beneficios extrasalariales son muy importantes, esto podría deberse a necesidades diferentes a las que se enfrentan.</a:t>
            </a: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1530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0" i="0" u="none" strike="noStrike" cap="none">
                <a:solidFill>
                  <a:schemeClr val="dk1"/>
                </a:solidFill>
                <a:effectLst/>
                <a:latin typeface="Calibri"/>
                <a:ea typeface="Calibri"/>
                <a:cs typeface="Calibri"/>
                <a:sym typeface="Calibri"/>
              </a:rPr>
              <a:t>Al realizar el análisis según último nivel académico culminado se ha encontrado que las personas que señalaron los niveles académicos insuficientes son aquellas que han completado la educación escolar básica y la educación escolar media. Lo que se explica debido a la proliferación de vacancias laborales más técnicas. La discriminación fue una dificultad señalada por aquellas personas con educación inicial, lo que podría indicar que se sientan excluidas del mercado laboral. Aquellas personas que completaron su formación universitaria señalaron que el manejo de inglés es una dificultad, esto representa una falencia en el proceso de formación académica en el país. Por último, al considerar la edad, se ha visto, como era de esperarse, que las personas más jóvenes son las que más sufren de los requisitos de experiencia.</a:t>
            </a: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2041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0" i="0" u="none" strike="noStrike" cap="none">
                <a:solidFill>
                  <a:schemeClr val="dk1"/>
                </a:solidFill>
                <a:effectLst/>
                <a:latin typeface="Calibri"/>
                <a:ea typeface="Calibri"/>
                <a:cs typeface="Calibri"/>
                <a:sym typeface="Calibri"/>
              </a:rPr>
              <a:t>La desagregación según sexo ha demostrado que, respecto a los hombres, la proporción de mujeres que prefiere desempeñarse en el sector público es mayor. El cumplimiento de los derechos laborales (permisos por maternidad, entre otros) podría ser la principal razón por la que las mujeres prefieren el sector público. Otro hallazgo interesante tiene que ver con los jóvenes que declararon la formación universitaria como último nivel académico culminado. Estos indicaron, en mayor medida, que prefieren desempeñarse en el sector público. Una explicación a esto podría ser la posibilidad de participar en concursos de méritos para acceder a un trabajo.</a:t>
            </a: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3996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a:t>La desagregación según último nivel académico culminado evidenció que la visión se vuelve más pesimista conforme los jóvenes adquieren mayor nivel educativo. Esta tendencia también se observa conforme los encuestados se hacen mayores. Estas posturas podrían deberse a una mayor utilización de los servicios y también a que las personas adquieren mayor dimensión de los servicios y atención que se deberían brindar. </a:t>
            </a:r>
          </a:p>
          <a:p>
            <a:pPr marL="171450" lvl="0" indent="-171450" algn="l" rtl="0">
              <a:lnSpc>
                <a:spcPct val="100000"/>
              </a:lnSpc>
              <a:spcBef>
                <a:spcPts val="0"/>
              </a:spcBef>
              <a:spcAft>
                <a:spcPts val="0"/>
              </a:spcAft>
              <a:buSzPts val="1400"/>
              <a:buFont typeface="Arial" panose="020B0604020202020204" pitchFamily="34" charset="0"/>
              <a:buChar char="•"/>
            </a:pPr>
            <a:r>
              <a:rPr lang="es-PY"/>
              <a:t>Para realizar más desagregaciones se consideró a las poblaciones vulnerables. Las personas pertenecientes a comunidades indígenas son las que presentan mayor rechazo hacia el sistema de salud pública -más del 50% los califica como malos-, esto podría deberse a que los centros asistenciales cercanos a sus comunidades son los que se encuentran en mayor situación de precariedad. Por último, las personas que poseen algún tipo de discapacidad son las que se mostraron más conformes con los servicios de salud -las proporciones que calificaron al servicio como aceptable o excelente están en torno al 20%-. La razón podría ser simple, se podría tratar del grupo que más utiliza estos servicios y estar conforme por cubrir sus necesidades pese a enfrentarse a otras falencias.</a:t>
            </a: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2695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0" i="0" u="none" strike="noStrike" cap="none">
                <a:solidFill>
                  <a:schemeClr val="dk1"/>
                </a:solidFill>
                <a:effectLst/>
                <a:latin typeface="Calibri"/>
                <a:ea typeface="Calibri"/>
                <a:cs typeface="Calibri"/>
                <a:sym typeface="Calibri"/>
              </a:rPr>
              <a:t>Al realizar un análisis un poco más profundo e incluyendo desagregaciones se encontró un resultado interesante respecto a las personas que declararon poseer algún tipo de discapacidad. La principal falencia para este subgrupo de la muestra tiene que ver con la falta de especialistas. Además, indicaron que los largos tiempos de espera y la infraestructura deficiente son grandes problemáticas en los servicios de salud pública. La explicación para esta variación respecto al promedio observado en el gráfico anterior podría ser la especificidad de tratamientos que estas personas demandan en los centros de atención médica.</a:t>
            </a:r>
            <a:endParaRPr lang="es-PY"/>
          </a:p>
          <a:p>
            <a:pPr marL="171450" lvl="0" indent="-171450" algn="l" rtl="0">
              <a:lnSpc>
                <a:spcPct val="100000"/>
              </a:lnSpc>
              <a:spcBef>
                <a:spcPts val="0"/>
              </a:spcBef>
              <a:spcAft>
                <a:spcPts val="0"/>
              </a:spcAft>
              <a:buSzPts val="1400"/>
              <a:buFont typeface="Arial" panose="020B0604020202020204" pitchFamily="34" charset="0"/>
              <a:buChar char="•"/>
            </a:pPr>
            <a:endParaRP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2175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PY" sz="1200" b="0" i="0" u="none" strike="noStrike" cap="none">
                <a:solidFill>
                  <a:schemeClr val="dk1"/>
                </a:solidFill>
                <a:effectLst/>
                <a:latin typeface="Calibri"/>
                <a:ea typeface="Calibri"/>
                <a:cs typeface="Calibri"/>
                <a:sym typeface="Calibri"/>
              </a:rPr>
              <a:t>Los análisis más desagregados no ofrecieron diversidad de respuesta. No obstante, se decidió indagar sobre las razones por las que algunas personas declararon no utilizar el servicio de transporte público. A través de este análisis se encontró que más del 50% de las personas no utiliza el servicio de transporte público porque este no se encuentra disponible en su localidad, evidenciando una falta de cobertura en los distintos departamentos del país. Poco más del 25% de los jóvenes señaló que no lo utiliza el servicio de transporte público por fala de predictibilidad en términos de tiempo de espera. Así mismo, se encontró que cerca del 13% de los encuestados no utiliza el servicio de transporte debido a que lo considera inseguro y cerca del 8% lo considera incómodo.</a:t>
            </a: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439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18e5c40bf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s-PY"/>
              <a:t>Al considerar a los grupos vulnerables se ha encontrado que la principal razón por la que a ambas poblaciones se les dificulta continuar con sus estudios es el costo. Esto evidencia en alguna medida que el acceso a la educación en Paraguay es sumamente costoso.</a:t>
            </a:r>
          </a:p>
          <a:p>
            <a:pPr marL="171450" lvl="0" indent="-171450" algn="l" rtl="0">
              <a:lnSpc>
                <a:spcPct val="100000"/>
              </a:lnSpc>
              <a:spcBef>
                <a:spcPts val="0"/>
              </a:spcBef>
              <a:spcAft>
                <a:spcPts val="0"/>
              </a:spcAft>
              <a:buSzPts val="1400"/>
              <a:buFont typeface="Arial" panose="020B0604020202020204" pitchFamily="34" charset="0"/>
              <a:buChar char="•"/>
            </a:pPr>
            <a:r>
              <a:rPr lang="es-PY"/>
              <a:t>De igual manera, se buscó conocer el tipo de institución en el que los jóvenes de la muestra encuestada realizaron su último grado académico obtenido. Así, se ha encontrado que más del 70% realizó su último grado en una institución pública y el resto en una institución privada. La percepción sobre la educación recibida varía entre estos dos grupos. El 55% de los jóvenes que culminó su último grado académico en una institución pública considera que esta educación le permitió acceder a un mejor empleo. Por otro lado, poco más del 50% de los que se formaron en una institución privada no consideran que esta educación les haya permitido acceder a un mejor empleo. Análisis más rigurosos han demostrado algunas variaciones. Al considerar a las personas que han culminado su formación universitaria se ha visto que la distribución entre instituciones públicas y privadas es bastante parecida. No obstante, el nivel de satisfacción con la educación recibida es mayor para aquellos que se formaron en instituciones privadas, pues consideran que esta educación les permitió acceder a mejores empleos. Esto implica que los jóvenes no están conformes con la educación universitaria recibida en instituciones públicas, pese a ser consideradas las de mayor calidad.</a:t>
            </a:r>
          </a:p>
        </p:txBody>
      </p:sp>
      <p:sp>
        <p:nvSpPr>
          <p:cNvPr id="392" name="Google Shape;392;gd18e5c40b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2534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d18e5c40bf_0_8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d18e5c40bf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18e5c40bf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d18e5c40b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84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18e5c40bf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d18e5c40b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4766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18e5c40bf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d18e5c40b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394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d18e5c40b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d18e5c40bf_0_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extLst>
      <p:ext uri="{BB962C8B-B14F-4D97-AF65-F5344CB8AC3E}">
        <p14:creationId xmlns:p14="http://schemas.microsoft.com/office/powerpoint/2010/main" val="398375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05740" indent="-171450" algn="just">
              <a:lnSpc>
                <a:spcPct val="85000"/>
              </a:lnSpc>
              <a:buClr>
                <a:srgbClr val="262626"/>
              </a:buClr>
              <a:buSzPts val="900"/>
              <a:buFont typeface="Arial" panose="020B0604020202020204" pitchFamily="34" charset="0"/>
              <a:buChar char="•"/>
            </a:pPr>
            <a:r>
              <a:rPr lang="es-PY"/>
              <a:t>El análisis de este punto según grupo etario demostró que conforme los jóvenes se hacen mayores, aumenta la posibilidad de que se afilien a un partido político. </a:t>
            </a:r>
          </a:p>
          <a:p>
            <a:pPr marL="205740" indent="-171450" algn="just">
              <a:lnSpc>
                <a:spcPct val="85000"/>
              </a:lnSpc>
              <a:buClr>
                <a:srgbClr val="262626"/>
              </a:buClr>
              <a:buSzPts val="900"/>
              <a:buFont typeface="Arial" panose="020B0604020202020204" pitchFamily="34" charset="0"/>
              <a:buChar char="•"/>
            </a:pPr>
            <a:r>
              <a:rPr lang="es-PY"/>
              <a:t>La desagregación según grupos vulnerables demostró que los encuestados que señalaron pertenecer a algún grupo indígena declararon un mayor nivel de afiliación partidaria.</a:t>
            </a:r>
            <a:r>
              <a:rPr lang="es-MX"/>
              <a:t> </a:t>
            </a:r>
            <a:endParaRPr lang="es-MX" sz="900" b="1">
              <a:solidFill>
                <a:srgbClr val="262626"/>
              </a:solidFill>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s-PY"/>
              <a:t>Las desagregaciones permitieron encontrar que el principal motivo por el que los jóvenes indígenas se afilian a un partido político es la identificación con sus principios o valores. </a:t>
            </a:r>
          </a:p>
          <a:p>
            <a:pPr marL="171450" indent="-171450">
              <a:buFont typeface="Arial" panose="020B0604020202020204" pitchFamily="34" charset="0"/>
              <a:buChar char="•"/>
            </a:pPr>
            <a:r>
              <a:rPr lang="es-PY"/>
              <a:t>Por otro lado, aquellos jóvenes que declararon poseer algún tipo de discapacidad indicaron que se afiliaron a un partido político debido a la presión de algún familiar. </a:t>
            </a:r>
          </a:p>
          <a:p>
            <a:pPr marL="171450" indent="-171450">
              <a:buFont typeface="Arial" panose="020B0604020202020204" pitchFamily="34" charset="0"/>
              <a:buChar char="•"/>
            </a:pPr>
            <a:r>
              <a:rPr lang="es-PY"/>
              <a:t>Al tener en cuenta los partidos políticos de los jóvenes, se encontró que los que declararon identificación con los principios o valores son aquellos que se encuentran afiliados a los partidos opositores. Los afiliados a la ANR declararon haberlo hecho debido a su interés por participar en las elecciones internas.</a:t>
            </a:r>
            <a:r>
              <a:rPr lang="es-MX"/>
              <a:t> </a:t>
            </a:r>
          </a:p>
        </p:txBody>
      </p:sp>
      <p:sp>
        <p:nvSpPr>
          <p:cNvPr id="279" name="Google Shape;2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4C52"/>
        </a:solidFill>
        <a:effectLst/>
      </p:bgPr>
    </p:bg>
    <p:spTree>
      <p:nvGrpSpPr>
        <p:cNvPr id="1" name="Shape 15"/>
        <p:cNvGrpSpPr/>
        <p:nvPr/>
      </p:nvGrpSpPr>
      <p:grpSpPr>
        <a:xfrm>
          <a:off x="0" y="0"/>
          <a:ext cx="0" cy="0"/>
          <a:chOff x="0" y="0"/>
          <a:chExt cx="0" cy="0"/>
        </a:xfrm>
      </p:grpSpPr>
      <p:sp>
        <p:nvSpPr>
          <p:cNvPr id="16" name="Google Shape;16;p18"/>
          <p:cNvSpPr/>
          <p:nvPr/>
        </p:nvSpPr>
        <p:spPr>
          <a:xfrm flipH="1">
            <a:off x="8033" y="402100"/>
            <a:ext cx="12200067" cy="5995664"/>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2745"/>
            </a:srgbClr>
          </a:solidFill>
          <a:ln>
            <a:noFill/>
          </a:ln>
        </p:spPr>
      </p:sp>
      <p:sp>
        <p:nvSpPr>
          <p:cNvPr id="17" name="Google Shape;17;p18"/>
          <p:cNvSpPr/>
          <p:nvPr/>
        </p:nvSpPr>
        <p:spPr>
          <a:xfrm>
            <a:off x="-7867" y="1013309"/>
            <a:ext cx="12192200" cy="50264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5882"/>
            </a:srgbClr>
          </a:solidFill>
          <a:ln>
            <a:noFill/>
          </a:ln>
        </p:spPr>
      </p:sp>
      <p:sp>
        <p:nvSpPr>
          <p:cNvPr id="18" name="Google Shape;18;p18"/>
          <p:cNvSpPr/>
          <p:nvPr/>
        </p:nvSpPr>
        <p:spPr>
          <a:xfrm>
            <a:off x="1" y="1801467"/>
            <a:ext cx="12208100" cy="3852084"/>
          </a:xfrm>
          <a:custGeom>
            <a:avLst/>
            <a:gdLst/>
            <a:ahLst/>
            <a:cxnLst/>
            <a:rect l="l" t="t" r="r" b="b"/>
            <a:pathLst>
              <a:path w="366243" h="106157" extrusionOk="0">
                <a:moveTo>
                  <a:pt x="241" y="0"/>
                </a:moveTo>
                <a:lnTo>
                  <a:pt x="0" y="77929"/>
                </a:lnTo>
                <a:lnTo>
                  <a:pt x="366243" y="106157"/>
                </a:lnTo>
                <a:lnTo>
                  <a:pt x="366243" y="4102"/>
                </a:lnTo>
                <a:close/>
              </a:path>
            </a:pathLst>
          </a:custGeom>
          <a:solidFill>
            <a:srgbClr val="ABE33F">
              <a:alpha val="80392"/>
            </a:srgbClr>
          </a:solidFill>
          <a:ln>
            <a:noFill/>
          </a:ln>
        </p:spPr>
      </p:sp>
      <p:sp>
        <p:nvSpPr>
          <p:cNvPr id="19" name="Google Shape;19;p18"/>
          <p:cNvSpPr txBox="1">
            <a:spLocks noGrp="1"/>
          </p:cNvSpPr>
          <p:nvPr>
            <p:ph type="ctrTitle"/>
          </p:nvPr>
        </p:nvSpPr>
        <p:spPr>
          <a:xfrm>
            <a:off x="2292033" y="2655767"/>
            <a:ext cx="7608000" cy="15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4800"/>
              <a:buFont typeface="Calibri"/>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6"/>
        <p:cNvGrpSpPr/>
        <p:nvPr/>
      </p:nvGrpSpPr>
      <p:grpSpPr>
        <a:xfrm>
          <a:off x="0" y="0"/>
          <a:ext cx="0" cy="0"/>
          <a:chOff x="0" y="0"/>
          <a:chExt cx="0" cy="0"/>
        </a:xfrm>
      </p:grpSpPr>
      <p:sp>
        <p:nvSpPr>
          <p:cNvPr id="77" name="Google Shape;77;p27"/>
          <p:cNvSpPr/>
          <p:nvPr/>
        </p:nvSpPr>
        <p:spPr>
          <a:xfrm>
            <a:off x="7620000" y="0"/>
            <a:ext cx="45720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7"/>
          <p:cNvSpPr txBox="1">
            <a:spLocks noGrp="1"/>
          </p:cNvSpPr>
          <p:nvPr>
            <p:ph type="title"/>
          </p:nvPr>
        </p:nvSpPr>
        <p:spPr>
          <a:xfrm>
            <a:off x="8261404" y="542282"/>
            <a:ext cx="3383280" cy="192024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4000"/>
              <a:buFont typeface="Calibri"/>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7"/>
          <p:cNvSpPr txBox="1">
            <a:spLocks noGrp="1"/>
          </p:cNvSpPr>
          <p:nvPr>
            <p:ph type="body" idx="1"/>
          </p:nvPr>
        </p:nvSpPr>
        <p:spPr>
          <a:xfrm>
            <a:off x="762000" y="762000"/>
            <a:ext cx="6096000" cy="4572000"/>
          </a:xfrm>
          <a:prstGeom prst="rect">
            <a:avLst/>
          </a:prstGeom>
          <a:noFill/>
          <a:ln>
            <a:noFill/>
          </a:ln>
        </p:spPr>
        <p:txBody>
          <a:bodyPr spcFirstLastPara="1" wrap="square" lIns="91425" tIns="45700" rIns="91425" bIns="45700" anchor="t" anchorCtr="0">
            <a:normAutofit/>
          </a:bodyPr>
          <a:lstStyle>
            <a:lvl1pPr marL="457200" lvl="0" indent="-431800" algn="l">
              <a:lnSpc>
                <a:spcPct val="85000"/>
              </a:lnSpc>
              <a:spcBef>
                <a:spcPts val="1300"/>
              </a:spcBef>
              <a:spcAft>
                <a:spcPts val="0"/>
              </a:spcAft>
              <a:buClr>
                <a:srgbClr val="262626"/>
              </a:buClr>
              <a:buSzPts val="3200"/>
              <a:buChar char=" "/>
              <a:defRPr sz="3200"/>
            </a:lvl1pPr>
            <a:lvl2pPr marL="914400" lvl="1" indent="-406400" algn="l">
              <a:lnSpc>
                <a:spcPct val="85000"/>
              </a:lnSpc>
              <a:spcBef>
                <a:spcPts val="600"/>
              </a:spcBef>
              <a:spcAft>
                <a:spcPts val="0"/>
              </a:spcAft>
              <a:buClr>
                <a:srgbClr val="262626"/>
              </a:buClr>
              <a:buSzPts val="2800"/>
              <a:buChar char=" "/>
              <a:defRPr sz="2800"/>
            </a:lvl2pPr>
            <a:lvl3pPr marL="1371600" lvl="2" indent="-381000" algn="l">
              <a:lnSpc>
                <a:spcPct val="85000"/>
              </a:lnSpc>
              <a:spcBef>
                <a:spcPts val="600"/>
              </a:spcBef>
              <a:spcAft>
                <a:spcPts val="0"/>
              </a:spcAft>
              <a:buClr>
                <a:srgbClr val="262626"/>
              </a:buClr>
              <a:buSzPts val="2400"/>
              <a:buChar char=" "/>
              <a:defRPr sz="2400"/>
            </a:lvl3pPr>
            <a:lvl4pPr marL="1828800" lvl="3" indent="-355600" algn="l">
              <a:lnSpc>
                <a:spcPct val="85000"/>
              </a:lnSpc>
              <a:spcBef>
                <a:spcPts val="600"/>
              </a:spcBef>
              <a:spcAft>
                <a:spcPts val="0"/>
              </a:spcAft>
              <a:buClr>
                <a:srgbClr val="262626"/>
              </a:buClr>
              <a:buSzPts val="2000"/>
              <a:buChar char=" "/>
              <a:defRPr sz="2000"/>
            </a:lvl4pPr>
            <a:lvl5pPr marL="2286000" lvl="4" indent="-355600" algn="l">
              <a:lnSpc>
                <a:spcPct val="85000"/>
              </a:lnSpc>
              <a:spcBef>
                <a:spcPts val="600"/>
              </a:spcBef>
              <a:spcAft>
                <a:spcPts val="0"/>
              </a:spcAft>
              <a:buClr>
                <a:srgbClr val="262626"/>
              </a:buClr>
              <a:buSzPts val="2000"/>
              <a:buChar char=" "/>
              <a:defRPr sz="2000"/>
            </a:lvl5pPr>
            <a:lvl6pPr marL="2743200" lvl="5" indent="-355600" algn="l">
              <a:lnSpc>
                <a:spcPct val="85000"/>
              </a:lnSpc>
              <a:spcBef>
                <a:spcPts val="600"/>
              </a:spcBef>
              <a:spcAft>
                <a:spcPts val="0"/>
              </a:spcAft>
              <a:buClr>
                <a:srgbClr val="262626"/>
              </a:buClr>
              <a:buSzPts val="2000"/>
              <a:buChar char=" "/>
              <a:defRPr sz="2000"/>
            </a:lvl6pPr>
            <a:lvl7pPr marL="3200400" lvl="6" indent="-355600" algn="l">
              <a:lnSpc>
                <a:spcPct val="85000"/>
              </a:lnSpc>
              <a:spcBef>
                <a:spcPts val="600"/>
              </a:spcBef>
              <a:spcAft>
                <a:spcPts val="0"/>
              </a:spcAft>
              <a:buClr>
                <a:srgbClr val="262626"/>
              </a:buClr>
              <a:buSzPts val="2000"/>
              <a:buChar char=" "/>
              <a:defRPr sz="2000"/>
            </a:lvl7pPr>
            <a:lvl8pPr marL="3657600" lvl="7" indent="-355600" algn="l">
              <a:lnSpc>
                <a:spcPct val="85000"/>
              </a:lnSpc>
              <a:spcBef>
                <a:spcPts val="600"/>
              </a:spcBef>
              <a:spcAft>
                <a:spcPts val="0"/>
              </a:spcAft>
              <a:buClr>
                <a:srgbClr val="262626"/>
              </a:buClr>
              <a:buSzPts val="2000"/>
              <a:buChar char=" "/>
              <a:defRPr sz="2000"/>
            </a:lvl8pPr>
            <a:lvl9pPr marL="4114800" lvl="8" indent="-355600" algn="l">
              <a:lnSpc>
                <a:spcPct val="85000"/>
              </a:lnSpc>
              <a:spcBef>
                <a:spcPts val="600"/>
              </a:spcBef>
              <a:spcAft>
                <a:spcPts val="0"/>
              </a:spcAft>
              <a:buClr>
                <a:srgbClr val="262626"/>
              </a:buClr>
              <a:buSzPts val="2000"/>
              <a:buChar char=" "/>
              <a:defRPr sz="2000"/>
            </a:lvl9pPr>
          </a:lstStyle>
          <a:p>
            <a:endParaRPr/>
          </a:p>
        </p:txBody>
      </p:sp>
      <p:sp>
        <p:nvSpPr>
          <p:cNvPr id="80" name="Google Shape;80;p27"/>
          <p:cNvSpPr txBox="1">
            <a:spLocks noGrp="1"/>
          </p:cNvSpPr>
          <p:nvPr>
            <p:ph type="body" idx="2"/>
          </p:nvPr>
        </p:nvSpPr>
        <p:spPr>
          <a:xfrm>
            <a:off x="8275982" y="2511813"/>
            <a:ext cx="3398520" cy="3126987"/>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200"/>
              </a:spcBef>
              <a:spcAft>
                <a:spcPts val="0"/>
              </a:spcAft>
              <a:buClr>
                <a:srgbClr val="262626"/>
              </a:buClr>
              <a:buSzPts val="1800"/>
              <a:buFont typeface="Calibri"/>
              <a:buNone/>
              <a:defRPr sz="1800">
                <a:solidFill>
                  <a:srgbClr val="262626"/>
                </a:solidFill>
              </a:defRPr>
            </a:lvl1pPr>
            <a:lvl2pPr marL="914400" lvl="1" indent="-228600" algn="l">
              <a:lnSpc>
                <a:spcPct val="85000"/>
              </a:lnSpc>
              <a:spcBef>
                <a:spcPts val="600"/>
              </a:spcBef>
              <a:spcAft>
                <a:spcPts val="0"/>
              </a:spcAft>
              <a:buClr>
                <a:srgbClr val="262626"/>
              </a:buClr>
              <a:buSzPts val="1200"/>
              <a:buNone/>
              <a:defRPr sz="1200"/>
            </a:lvl2pPr>
            <a:lvl3pPr marL="1371600" lvl="2" indent="-228600" algn="l">
              <a:lnSpc>
                <a:spcPct val="85000"/>
              </a:lnSpc>
              <a:spcBef>
                <a:spcPts val="600"/>
              </a:spcBef>
              <a:spcAft>
                <a:spcPts val="0"/>
              </a:spcAft>
              <a:buClr>
                <a:srgbClr val="262626"/>
              </a:buClr>
              <a:buSzPts val="1000"/>
              <a:buNone/>
              <a:defRPr sz="1000"/>
            </a:lvl3pPr>
            <a:lvl4pPr marL="1828800" lvl="3" indent="-228600" algn="l">
              <a:lnSpc>
                <a:spcPct val="85000"/>
              </a:lnSpc>
              <a:spcBef>
                <a:spcPts val="600"/>
              </a:spcBef>
              <a:spcAft>
                <a:spcPts val="0"/>
              </a:spcAft>
              <a:buClr>
                <a:srgbClr val="262626"/>
              </a:buClr>
              <a:buSzPts val="900"/>
              <a:buNone/>
              <a:defRPr sz="900"/>
            </a:lvl4pPr>
            <a:lvl5pPr marL="2286000" lvl="4" indent="-228600" algn="l">
              <a:lnSpc>
                <a:spcPct val="85000"/>
              </a:lnSpc>
              <a:spcBef>
                <a:spcPts val="600"/>
              </a:spcBef>
              <a:spcAft>
                <a:spcPts val="0"/>
              </a:spcAft>
              <a:buClr>
                <a:srgbClr val="262626"/>
              </a:buClr>
              <a:buSzPts val="900"/>
              <a:buNone/>
              <a:defRPr sz="900"/>
            </a:lvl5pPr>
            <a:lvl6pPr marL="2743200" lvl="5" indent="-228600" algn="l">
              <a:lnSpc>
                <a:spcPct val="85000"/>
              </a:lnSpc>
              <a:spcBef>
                <a:spcPts val="600"/>
              </a:spcBef>
              <a:spcAft>
                <a:spcPts val="0"/>
              </a:spcAft>
              <a:buClr>
                <a:srgbClr val="262626"/>
              </a:buClr>
              <a:buSzPts val="900"/>
              <a:buNone/>
              <a:defRPr sz="900"/>
            </a:lvl6pPr>
            <a:lvl7pPr marL="3200400" lvl="6" indent="-228600" algn="l">
              <a:lnSpc>
                <a:spcPct val="85000"/>
              </a:lnSpc>
              <a:spcBef>
                <a:spcPts val="600"/>
              </a:spcBef>
              <a:spcAft>
                <a:spcPts val="0"/>
              </a:spcAft>
              <a:buClr>
                <a:srgbClr val="262626"/>
              </a:buClr>
              <a:buSzPts val="900"/>
              <a:buNone/>
              <a:defRPr sz="900"/>
            </a:lvl7pPr>
            <a:lvl8pPr marL="3657600" lvl="7" indent="-228600" algn="l">
              <a:lnSpc>
                <a:spcPct val="85000"/>
              </a:lnSpc>
              <a:spcBef>
                <a:spcPts val="600"/>
              </a:spcBef>
              <a:spcAft>
                <a:spcPts val="0"/>
              </a:spcAft>
              <a:buClr>
                <a:srgbClr val="262626"/>
              </a:buClr>
              <a:buSzPts val="900"/>
              <a:buNone/>
              <a:defRPr sz="900"/>
            </a:lvl8pPr>
            <a:lvl9pPr marL="4114800" lvl="8" indent="-228600" algn="l">
              <a:lnSpc>
                <a:spcPct val="85000"/>
              </a:lnSpc>
              <a:spcBef>
                <a:spcPts val="600"/>
              </a:spcBef>
              <a:spcAft>
                <a:spcPts val="0"/>
              </a:spcAft>
              <a:buClr>
                <a:srgbClr val="262626"/>
              </a:buClr>
              <a:buSzPts val="900"/>
              <a:buNone/>
              <a:defRPr sz="900"/>
            </a:lvl9pPr>
          </a:lstStyle>
          <a:p>
            <a:endParaRPr/>
          </a:p>
        </p:txBody>
      </p:sp>
      <p:sp>
        <p:nvSpPr>
          <p:cNvPr id="81" name="Google Shape;81;p27"/>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300" b="0" i="0" u="none" strike="noStrike" cap="none">
                <a:solidFill>
                  <a:srgbClr val="FFFFFF"/>
                </a:solidFill>
                <a:latin typeface="Calibri"/>
                <a:ea typeface="Calibri"/>
                <a:cs typeface="Calibri"/>
                <a:sym typeface="Calibri"/>
              </a:defRPr>
            </a:lvl1pPr>
            <a:lvl2pPr marL="0" lvl="1" indent="0" algn="r">
              <a:spcBef>
                <a:spcPts val="0"/>
              </a:spcBef>
              <a:buNone/>
              <a:defRPr sz="10300" b="0" i="0" u="none" strike="noStrike" cap="none">
                <a:solidFill>
                  <a:srgbClr val="FFFFFF"/>
                </a:solidFill>
                <a:latin typeface="Calibri"/>
                <a:ea typeface="Calibri"/>
                <a:cs typeface="Calibri"/>
                <a:sym typeface="Calibri"/>
              </a:defRPr>
            </a:lvl2pPr>
            <a:lvl3pPr marL="0" lvl="2" indent="0" algn="r">
              <a:spcBef>
                <a:spcPts val="0"/>
              </a:spcBef>
              <a:buNone/>
              <a:defRPr sz="10300" b="0" i="0" u="none" strike="noStrike" cap="none">
                <a:solidFill>
                  <a:srgbClr val="FFFFFF"/>
                </a:solidFill>
                <a:latin typeface="Calibri"/>
                <a:ea typeface="Calibri"/>
                <a:cs typeface="Calibri"/>
                <a:sym typeface="Calibri"/>
              </a:defRPr>
            </a:lvl3pPr>
            <a:lvl4pPr marL="0" lvl="3" indent="0" algn="r">
              <a:spcBef>
                <a:spcPts val="0"/>
              </a:spcBef>
              <a:buNone/>
              <a:defRPr sz="10300" b="0" i="0" u="none" strike="noStrike" cap="none">
                <a:solidFill>
                  <a:srgbClr val="FFFFFF"/>
                </a:solidFill>
                <a:latin typeface="Calibri"/>
                <a:ea typeface="Calibri"/>
                <a:cs typeface="Calibri"/>
                <a:sym typeface="Calibri"/>
              </a:defRPr>
            </a:lvl4pPr>
            <a:lvl5pPr marL="0" lvl="4" indent="0" algn="r">
              <a:spcBef>
                <a:spcPts val="0"/>
              </a:spcBef>
              <a:buNone/>
              <a:defRPr sz="10300" b="0" i="0" u="none" strike="noStrike" cap="none">
                <a:solidFill>
                  <a:srgbClr val="FFFFFF"/>
                </a:solidFill>
                <a:latin typeface="Calibri"/>
                <a:ea typeface="Calibri"/>
                <a:cs typeface="Calibri"/>
                <a:sym typeface="Calibri"/>
              </a:defRPr>
            </a:lvl5pPr>
            <a:lvl6pPr marL="0" lvl="5" indent="0" algn="r">
              <a:spcBef>
                <a:spcPts val="0"/>
              </a:spcBef>
              <a:buNone/>
              <a:defRPr sz="10300" b="0" i="0" u="none" strike="noStrike" cap="none">
                <a:solidFill>
                  <a:srgbClr val="FFFFFF"/>
                </a:solidFill>
                <a:latin typeface="Calibri"/>
                <a:ea typeface="Calibri"/>
                <a:cs typeface="Calibri"/>
                <a:sym typeface="Calibri"/>
              </a:defRPr>
            </a:lvl6pPr>
            <a:lvl7pPr marL="0" lvl="6" indent="0" algn="r">
              <a:spcBef>
                <a:spcPts val="0"/>
              </a:spcBef>
              <a:buNone/>
              <a:defRPr sz="10300" b="0" i="0" u="none" strike="noStrike" cap="none">
                <a:solidFill>
                  <a:srgbClr val="FFFFFF"/>
                </a:solidFill>
                <a:latin typeface="Calibri"/>
                <a:ea typeface="Calibri"/>
                <a:cs typeface="Calibri"/>
                <a:sym typeface="Calibri"/>
              </a:defRPr>
            </a:lvl7pPr>
            <a:lvl8pPr marL="0" lvl="7" indent="0" algn="r">
              <a:spcBef>
                <a:spcPts val="0"/>
              </a:spcBef>
              <a:buNone/>
              <a:defRPr sz="10300" b="0" i="0" u="none" strike="noStrike" cap="none">
                <a:solidFill>
                  <a:srgbClr val="FFFFFF"/>
                </a:solidFill>
                <a:latin typeface="Calibri"/>
                <a:ea typeface="Calibri"/>
                <a:cs typeface="Calibri"/>
                <a:sym typeface="Calibri"/>
              </a:defRPr>
            </a:lvl8pPr>
            <a:lvl9pPr marL="0" lvl="8" indent="0" algn="r">
              <a:spcBef>
                <a:spcPts val="0"/>
              </a:spcBef>
              <a:buNone/>
              <a:defRPr sz="103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bg>
      <p:bgPr>
        <a:solidFill>
          <a:schemeClr val="accent1"/>
        </a:solidFill>
        <a:effectLst/>
      </p:bgPr>
    </p:bg>
    <p:spTree>
      <p:nvGrpSpPr>
        <p:cNvPr id="1" name="Shape 84"/>
        <p:cNvGrpSpPr/>
        <p:nvPr/>
      </p:nvGrpSpPr>
      <p:grpSpPr>
        <a:xfrm>
          <a:off x="0" y="0"/>
          <a:ext cx="0" cy="0"/>
          <a:chOff x="0" y="0"/>
          <a:chExt cx="0" cy="0"/>
        </a:xfrm>
      </p:grpSpPr>
      <p:sp>
        <p:nvSpPr>
          <p:cNvPr id="85" name="Google Shape;85;p28"/>
          <p:cNvSpPr txBox="1">
            <a:spLocks noGrp="1"/>
          </p:cNvSpPr>
          <p:nvPr>
            <p:ph type="title"/>
          </p:nvPr>
        </p:nvSpPr>
        <p:spPr>
          <a:xfrm>
            <a:off x="649224" y="5418667"/>
            <a:ext cx="10780776" cy="61328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200"/>
              <a:buFont typeface="Calibri"/>
              <a:buNone/>
              <a:defRPr sz="32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6" name="Google Shape;86;p28"/>
          <p:cNvPicPr preferRelativeResize="0">
            <a:picLocks noGrp="1"/>
          </p:cNvPicPr>
          <p:nvPr>
            <p:ph type="pic" idx="2"/>
          </p:nvPr>
        </p:nvPicPr>
        <p:blipFill/>
        <p:spPr>
          <a:xfrm>
            <a:off x="0" y="0"/>
            <a:ext cx="12192000" cy="5330952"/>
          </a:xfrm>
          <a:prstGeom prst="rect">
            <a:avLst/>
          </a:prstGeom>
          <a:blipFill rotWithShape="1">
            <a:blip r:embed="rId2">
              <a:alphaModFix/>
            </a:blip>
            <a:stretch>
              <a:fillRect/>
            </a:stretch>
          </a:blipFill>
          <a:ln>
            <a:noFill/>
          </a:ln>
        </p:spPr>
      </p:pic>
      <p:sp>
        <p:nvSpPr>
          <p:cNvPr id="87" name="Google Shape;87;p28"/>
          <p:cNvSpPr txBox="1">
            <a:spLocks noGrp="1"/>
          </p:cNvSpPr>
          <p:nvPr>
            <p:ph type="body" idx="1"/>
          </p:nvPr>
        </p:nvSpPr>
        <p:spPr>
          <a:xfrm>
            <a:off x="676656" y="5909735"/>
            <a:ext cx="9229344" cy="53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00"/>
              </a:spcBef>
              <a:spcAft>
                <a:spcPts val="0"/>
              </a:spcAft>
              <a:buClr>
                <a:srgbClr val="262626"/>
              </a:buClr>
              <a:buSzPts val="1400"/>
              <a:buNone/>
              <a:defRPr sz="1400">
                <a:solidFill>
                  <a:srgbClr val="262626"/>
                </a:solidFill>
              </a:defRPr>
            </a:lvl1pPr>
            <a:lvl2pPr marL="914400" lvl="1" indent="-228600" algn="l">
              <a:lnSpc>
                <a:spcPct val="85000"/>
              </a:lnSpc>
              <a:spcBef>
                <a:spcPts val="600"/>
              </a:spcBef>
              <a:spcAft>
                <a:spcPts val="0"/>
              </a:spcAft>
              <a:buClr>
                <a:srgbClr val="262626"/>
              </a:buClr>
              <a:buSzPts val="1200"/>
              <a:buNone/>
              <a:defRPr sz="1200"/>
            </a:lvl2pPr>
            <a:lvl3pPr marL="1371600" lvl="2" indent="-228600" algn="l">
              <a:lnSpc>
                <a:spcPct val="85000"/>
              </a:lnSpc>
              <a:spcBef>
                <a:spcPts val="600"/>
              </a:spcBef>
              <a:spcAft>
                <a:spcPts val="0"/>
              </a:spcAft>
              <a:buClr>
                <a:srgbClr val="262626"/>
              </a:buClr>
              <a:buSzPts val="1000"/>
              <a:buNone/>
              <a:defRPr sz="1000"/>
            </a:lvl3pPr>
            <a:lvl4pPr marL="1828800" lvl="3" indent="-228600" algn="l">
              <a:lnSpc>
                <a:spcPct val="85000"/>
              </a:lnSpc>
              <a:spcBef>
                <a:spcPts val="600"/>
              </a:spcBef>
              <a:spcAft>
                <a:spcPts val="0"/>
              </a:spcAft>
              <a:buClr>
                <a:srgbClr val="262626"/>
              </a:buClr>
              <a:buSzPts val="900"/>
              <a:buNone/>
              <a:defRPr sz="900"/>
            </a:lvl4pPr>
            <a:lvl5pPr marL="2286000" lvl="4" indent="-228600" algn="l">
              <a:lnSpc>
                <a:spcPct val="85000"/>
              </a:lnSpc>
              <a:spcBef>
                <a:spcPts val="600"/>
              </a:spcBef>
              <a:spcAft>
                <a:spcPts val="0"/>
              </a:spcAft>
              <a:buClr>
                <a:srgbClr val="262626"/>
              </a:buClr>
              <a:buSzPts val="900"/>
              <a:buNone/>
              <a:defRPr sz="900"/>
            </a:lvl5pPr>
            <a:lvl6pPr marL="2743200" lvl="5" indent="-228600" algn="l">
              <a:lnSpc>
                <a:spcPct val="85000"/>
              </a:lnSpc>
              <a:spcBef>
                <a:spcPts val="600"/>
              </a:spcBef>
              <a:spcAft>
                <a:spcPts val="0"/>
              </a:spcAft>
              <a:buClr>
                <a:srgbClr val="262626"/>
              </a:buClr>
              <a:buSzPts val="900"/>
              <a:buNone/>
              <a:defRPr sz="900"/>
            </a:lvl6pPr>
            <a:lvl7pPr marL="3200400" lvl="6" indent="-228600" algn="l">
              <a:lnSpc>
                <a:spcPct val="85000"/>
              </a:lnSpc>
              <a:spcBef>
                <a:spcPts val="600"/>
              </a:spcBef>
              <a:spcAft>
                <a:spcPts val="0"/>
              </a:spcAft>
              <a:buClr>
                <a:srgbClr val="262626"/>
              </a:buClr>
              <a:buSzPts val="900"/>
              <a:buNone/>
              <a:defRPr sz="900"/>
            </a:lvl7pPr>
            <a:lvl8pPr marL="3657600" lvl="7" indent="-228600" algn="l">
              <a:lnSpc>
                <a:spcPct val="85000"/>
              </a:lnSpc>
              <a:spcBef>
                <a:spcPts val="600"/>
              </a:spcBef>
              <a:spcAft>
                <a:spcPts val="0"/>
              </a:spcAft>
              <a:buClr>
                <a:srgbClr val="262626"/>
              </a:buClr>
              <a:buSzPts val="900"/>
              <a:buNone/>
              <a:defRPr sz="900"/>
            </a:lvl8pPr>
            <a:lvl9pPr marL="4114800" lvl="8" indent="-228600" algn="l">
              <a:lnSpc>
                <a:spcPct val="85000"/>
              </a:lnSpc>
              <a:spcBef>
                <a:spcPts val="600"/>
              </a:spcBef>
              <a:spcAft>
                <a:spcPts val="0"/>
              </a:spcAft>
              <a:buClr>
                <a:srgbClr val="262626"/>
              </a:buClr>
              <a:buSzPts val="900"/>
              <a:buNone/>
              <a:defRPr sz="900"/>
            </a:lvl9pPr>
          </a:lstStyle>
          <a:p>
            <a:endParaRPr/>
          </a:p>
        </p:txBody>
      </p:sp>
      <p:sp>
        <p:nvSpPr>
          <p:cNvPr id="88" name="Google Shape;88;p28"/>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8"/>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8"/>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300" b="0" i="0" u="none" strike="noStrike" cap="none">
                <a:solidFill>
                  <a:srgbClr val="FFFFFF"/>
                </a:solidFill>
                <a:latin typeface="Calibri"/>
                <a:ea typeface="Calibri"/>
                <a:cs typeface="Calibri"/>
                <a:sym typeface="Calibri"/>
              </a:defRPr>
            </a:lvl1pPr>
            <a:lvl2pPr marL="0" lvl="1" indent="0" algn="r">
              <a:spcBef>
                <a:spcPts val="0"/>
              </a:spcBef>
              <a:buNone/>
              <a:defRPr sz="10300" b="0" i="0" u="none" strike="noStrike" cap="none">
                <a:solidFill>
                  <a:srgbClr val="FFFFFF"/>
                </a:solidFill>
                <a:latin typeface="Calibri"/>
                <a:ea typeface="Calibri"/>
                <a:cs typeface="Calibri"/>
                <a:sym typeface="Calibri"/>
              </a:defRPr>
            </a:lvl2pPr>
            <a:lvl3pPr marL="0" lvl="2" indent="0" algn="r">
              <a:spcBef>
                <a:spcPts val="0"/>
              </a:spcBef>
              <a:buNone/>
              <a:defRPr sz="10300" b="0" i="0" u="none" strike="noStrike" cap="none">
                <a:solidFill>
                  <a:srgbClr val="FFFFFF"/>
                </a:solidFill>
                <a:latin typeface="Calibri"/>
                <a:ea typeface="Calibri"/>
                <a:cs typeface="Calibri"/>
                <a:sym typeface="Calibri"/>
              </a:defRPr>
            </a:lvl3pPr>
            <a:lvl4pPr marL="0" lvl="3" indent="0" algn="r">
              <a:spcBef>
                <a:spcPts val="0"/>
              </a:spcBef>
              <a:buNone/>
              <a:defRPr sz="10300" b="0" i="0" u="none" strike="noStrike" cap="none">
                <a:solidFill>
                  <a:srgbClr val="FFFFFF"/>
                </a:solidFill>
                <a:latin typeface="Calibri"/>
                <a:ea typeface="Calibri"/>
                <a:cs typeface="Calibri"/>
                <a:sym typeface="Calibri"/>
              </a:defRPr>
            </a:lvl4pPr>
            <a:lvl5pPr marL="0" lvl="4" indent="0" algn="r">
              <a:spcBef>
                <a:spcPts val="0"/>
              </a:spcBef>
              <a:buNone/>
              <a:defRPr sz="10300" b="0" i="0" u="none" strike="noStrike" cap="none">
                <a:solidFill>
                  <a:srgbClr val="FFFFFF"/>
                </a:solidFill>
                <a:latin typeface="Calibri"/>
                <a:ea typeface="Calibri"/>
                <a:cs typeface="Calibri"/>
                <a:sym typeface="Calibri"/>
              </a:defRPr>
            </a:lvl5pPr>
            <a:lvl6pPr marL="0" lvl="5" indent="0" algn="r">
              <a:spcBef>
                <a:spcPts val="0"/>
              </a:spcBef>
              <a:buNone/>
              <a:defRPr sz="10300" b="0" i="0" u="none" strike="noStrike" cap="none">
                <a:solidFill>
                  <a:srgbClr val="FFFFFF"/>
                </a:solidFill>
                <a:latin typeface="Calibri"/>
                <a:ea typeface="Calibri"/>
                <a:cs typeface="Calibri"/>
                <a:sym typeface="Calibri"/>
              </a:defRPr>
            </a:lvl6pPr>
            <a:lvl7pPr marL="0" lvl="6" indent="0" algn="r">
              <a:spcBef>
                <a:spcPts val="0"/>
              </a:spcBef>
              <a:buNone/>
              <a:defRPr sz="10300" b="0" i="0" u="none" strike="noStrike" cap="none">
                <a:solidFill>
                  <a:srgbClr val="FFFFFF"/>
                </a:solidFill>
                <a:latin typeface="Calibri"/>
                <a:ea typeface="Calibri"/>
                <a:cs typeface="Calibri"/>
                <a:sym typeface="Calibri"/>
              </a:defRPr>
            </a:lvl7pPr>
            <a:lvl8pPr marL="0" lvl="7" indent="0" algn="r">
              <a:spcBef>
                <a:spcPts val="0"/>
              </a:spcBef>
              <a:buNone/>
              <a:defRPr sz="10300" b="0" i="0" u="none" strike="noStrike" cap="none">
                <a:solidFill>
                  <a:srgbClr val="FFFFFF"/>
                </a:solidFill>
                <a:latin typeface="Calibri"/>
                <a:ea typeface="Calibri"/>
                <a:cs typeface="Calibri"/>
                <a:sym typeface="Calibri"/>
              </a:defRPr>
            </a:lvl8pPr>
            <a:lvl9pPr marL="0" lvl="8" indent="0" algn="r">
              <a:spcBef>
                <a:spcPts val="0"/>
              </a:spcBef>
              <a:buNone/>
              <a:defRPr sz="103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91"/>
        <p:cNvGrpSpPr/>
        <p:nvPr/>
      </p:nvGrpSpPr>
      <p:grpSpPr>
        <a:xfrm>
          <a:off x="0" y="0"/>
          <a:ext cx="0" cy="0"/>
          <a:chOff x="0" y="0"/>
          <a:chExt cx="0" cy="0"/>
        </a:xfrm>
      </p:grpSpPr>
      <p:sp>
        <p:nvSpPr>
          <p:cNvPr id="92" name="Google Shape;92;p29"/>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9"/>
          <p:cNvSpPr txBox="1">
            <a:spLocks noGrp="1"/>
          </p:cNvSpPr>
          <p:nvPr>
            <p:ph type="body" idx="1"/>
          </p:nvPr>
        </p:nvSpPr>
        <p:spPr>
          <a:xfrm rot="5400000">
            <a:off x="4170426" y="-1482090"/>
            <a:ext cx="3766185" cy="10753725"/>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1300"/>
              </a:spcBef>
              <a:spcAft>
                <a:spcPts val="0"/>
              </a:spcAft>
              <a:buClr>
                <a:srgbClr val="262626"/>
              </a:buClr>
              <a:buSzPts val="1800"/>
              <a:buChar char=" "/>
              <a:defRPr/>
            </a:lvl1pPr>
            <a:lvl2pPr marL="914400" lvl="1" indent="-342900" algn="l">
              <a:lnSpc>
                <a:spcPct val="85000"/>
              </a:lnSpc>
              <a:spcBef>
                <a:spcPts val="600"/>
              </a:spcBef>
              <a:spcAft>
                <a:spcPts val="0"/>
              </a:spcAft>
              <a:buClr>
                <a:srgbClr val="262626"/>
              </a:buClr>
              <a:buSzPts val="1800"/>
              <a:buChar char=" "/>
              <a:defRPr/>
            </a:lvl2pPr>
            <a:lvl3pPr marL="1371600" lvl="2" indent="-342900" algn="l">
              <a:lnSpc>
                <a:spcPct val="85000"/>
              </a:lnSpc>
              <a:spcBef>
                <a:spcPts val="600"/>
              </a:spcBef>
              <a:spcAft>
                <a:spcPts val="0"/>
              </a:spcAft>
              <a:buClr>
                <a:srgbClr val="262626"/>
              </a:buClr>
              <a:buSzPts val="1800"/>
              <a:buChar char=" "/>
              <a:defRPr/>
            </a:lvl3pPr>
            <a:lvl4pPr marL="1828800" lvl="3" indent="-342900" algn="l">
              <a:lnSpc>
                <a:spcPct val="85000"/>
              </a:lnSpc>
              <a:spcBef>
                <a:spcPts val="600"/>
              </a:spcBef>
              <a:spcAft>
                <a:spcPts val="0"/>
              </a:spcAft>
              <a:buClr>
                <a:srgbClr val="262626"/>
              </a:buClr>
              <a:buSzPts val="1800"/>
              <a:buChar char=" "/>
              <a:defRPr/>
            </a:lvl4pPr>
            <a:lvl5pPr marL="2286000" lvl="4" indent="-342900" algn="l">
              <a:lnSpc>
                <a:spcPct val="85000"/>
              </a:lnSpc>
              <a:spcBef>
                <a:spcPts val="600"/>
              </a:spcBef>
              <a:spcAft>
                <a:spcPts val="0"/>
              </a:spcAft>
              <a:buClr>
                <a:srgbClr val="262626"/>
              </a:buClr>
              <a:buSzPts val="1800"/>
              <a:buChar char=" "/>
              <a:defRPr/>
            </a:lvl5pPr>
            <a:lvl6pPr marL="2743200" lvl="5" indent="-342900" algn="l">
              <a:lnSpc>
                <a:spcPct val="85000"/>
              </a:lnSpc>
              <a:spcBef>
                <a:spcPts val="600"/>
              </a:spcBef>
              <a:spcAft>
                <a:spcPts val="0"/>
              </a:spcAft>
              <a:buClr>
                <a:srgbClr val="262626"/>
              </a:buClr>
              <a:buSzPts val="1800"/>
              <a:buChar char=" "/>
              <a:defRPr/>
            </a:lvl6pPr>
            <a:lvl7pPr marL="3200400" lvl="6" indent="-342900" algn="l">
              <a:lnSpc>
                <a:spcPct val="85000"/>
              </a:lnSpc>
              <a:spcBef>
                <a:spcPts val="600"/>
              </a:spcBef>
              <a:spcAft>
                <a:spcPts val="0"/>
              </a:spcAft>
              <a:buClr>
                <a:srgbClr val="262626"/>
              </a:buClr>
              <a:buSzPts val="1800"/>
              <a:buChar char=" "/>
              <a:defRPr/>
            </a:lvl7pPr>
            <a:lvl8pPr marL="3657600" lvl="7" indent="-342900" algn="l">
              <a:lnSpc>
                <a:spcPct val="85000"/>
              </a:lnSpc>
              <a:spcBef>
                <a:spcPts val="600"/>
              </a:spcBef>
              <a:spcAft>
                <a:spcPts val="0"/>
              </a:spcAft>
              <a:buClr>
                <a:srgbClr val="262626"/>
              </a:buClr>
              <a:buSzPts val="1800"/>
              <a:buChar char=" "/>
              <a:defRPr/>
            </a:lvl8pPr>
            <a:lvl9pPr marL="4114800" lvl="8" indent="-342900" algn="l">
              <a:lnSpc>
                <a:spcPct val="85000"/>
              </a:lnSpc>
              <a:spcBef>
                <a:spcPts val="600"/>
              </a:spcBef>
              <a:spcAft>
                <a:spcPts val="0"/>
              </a:spcAft>
              <a:buClr>
                <a:srgbClr val="262626"/>
              </a:buClr>
              <a:buSzPts val="1800"/>
              <a:buChar char=" "/>
              <a:defRPr/>
            </a:lvl9pPr>
          </a:lstStyle>
          <a:p>
            <a:endParaRPr/>
          </a:p>
        </p:txBody>
      </p:sp>
      <p:sp>
        <p:nvSpPr>
          <p:cNvPr id="94" name="Google Shape;94;p29"/>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9"/>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97"/>
        <p:cNvGrpSpPr/>
        <p:nvPr/>
      </p:nvGrpSpPr>
      <p:grpSpPr>
        <a:xfrm>
          <a:off x="0" y="0"/>
          <a:ext cx="0" cy="0"/>
          <a:chOff x="0" y="0"/>
          <a:chExt cx="0" cy="0"/>
        </a:xfrm>
      </p:grpSpPr>
      <p:sp>
        <p:nvSpPr>
          <p:cNvPr id="98" name="Google Shape;98;p30"/>
          <p:cNvSpPr txBox="1">
            <a:spLocks noGrp="1"/>
          </p:cNvSpPr>
          <p:nvPr>
            <p:ph type="title"/>
          </p:nvPr>
        </p:nvSpPr>
        <p:spPr>
          <a:xfrm rot="5400000">
            <a:off x="7658100" y="1781175"/>
            <a:ext cx="4800600" cy="262890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0"/>
          <p:cNvSpPr txBox="1">
            <a:spLocks noGrp="1"/>
          </p:cNvSpPr>
          <p:nvPr>
            <p:ph type="body" idx="1"/>
          </p:nvPr>
        </p:nvSpPr>
        <p:spPr>
          <a:xfrm rot="5400000">
            <a:off x="1938338" y="-452437"/>
            <a:ext cx="5400675"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1300"/>
              </a:spcBef>
              <a:spcAft>
                <a:spcPts val="0"/>
              </a:spcAft>
              <a:buClr>
                <a:srgbClr val="262626"/>
              </a:buClr>
              <a:buSzPts val="1800"/>
              <a:buChar char=" "/>
              <a:defRPr/>
            </a:lvl1pPr>
            <a:lvl2pPr marL="914400" lvl="1" indent="-342900" algn="l">
              <a:lnSpc>
                <a:spcPct val="85000"/>
              </a:lnSpc>
              <a:spcBef>
                <a:spcPts val="600"/>
              </a:spcBef>
              <a:spcAft>
                <a:spcPts val="0"/>
              </a:spcAft>
              <a:buClr>
                <a:srgbClr val="262626"/>
              </a:buClr>
              <a:buSzPts val="1800"/>
              <a:buChar char=" "/>
              <a:defRPr/>
            </a:lvl2pPr>
            <a:lvl3pPr marL="1371600" lvl="2" indent="-342900" algn="l">
              <a:lnSpc>
                <a:spcPct val="85000"/>
              </a:lnSpc>
              <a:spcBef>
                <a:spcPts val="600"/>
              </a:spcBef>
              <a:spcAft>
                <a:spcPts val="0"/>
              </a:spcAft>
              <a:buClr>
                <a:srgbClr val="262626"/>
              </a:buClr>
              <a:buSzPts val="1800"/>
              <a:buChar char=" "/>
              <a:defRPr/>
            </a:lvl3pPr>
            <a:lvl4pPr marL="1828800" lvl="3" indent="-342900" algn="l">
              <a:lnSpc>
                <a:spcPct val="85000"/>
              </a:lnSpc>
              <a:spcBef>
                <a:spcPts val="600"/>
              </a:spcBef>
              <a:spcAft>
                <a:spcPts val="0"/>
              </a:spcAft>
              <a:buClr>
                <a:srgbClr val="262626"/>
              </a:buClr>
              <a:buSzPts val="1800"/>
              <a:buChar char=" "/>
              <a:defRPr/>
            </a:lvl4pPr>
            <a:lvl5pPr marL="2286000" lvl="4" indent="-342900" algn="l">
              <a:lnSpc>
                <a:spcPct val="85000"/>
              </a:lnSpc>
              <a:spcBef>
                <a:spcPts val="600"/>
              </a:spcBef>
              <a:spcAft>
                <a:spcPts val="0"/>
              </a:spcAft>
              <a:buClr>
                <a:srgbClr val="262626"/>
              </a:buClr>
              <a:buSzPts val="1800"/>
              <a:buChar char=" "/>
              <a:defRPr/>
            </a:lvl5pPr>
            <a:lvl6pPr marL="2743200" lvl="5" indent="-342900" algn="l">
              <a:lnSpc>
                <a:spcPct val="85000"/>
              </a:lnSpc>
              <a:spcBef>
                <a:spcPts val="600"/>
              </a:spcBef>
              <a:spcAft>
                <a:spcPts val="0"/>
              </a:spcAft>
              <a:buClr>
                <a:srgbClr val="262626"/>
              </a:buClr>
              <a:buSzPts val="1800"/>
              <a:buChar char=" "/>
              <a:defRPr/>
            </a:lvl6pPr>
            <a:lvl7pPr marL="3200400" lvl="6" indent="-342900" algn="l">
              <a:lnSpc>
                <a:spcPct val="85000"/>
              </a:lnSpc>
              <a:spcBef>
                <a:spcPts val="600"/>
              </a:spcBef>
              <a:spcAft>
                <a:spcPts val="0"/>
              </a:spcAft>
              <a:buClr>
                <a:srgbClr val="262626"/>
              </a:buClr>
              <a:buSzPts val="1800"/>
              <a:buChar char=" "/>
              <a:defRPr/>
            </a:lvl7pPr>
            <a:lvl8pPr marL="3657600" lvl="7" indent="-342900" algn="l">
              <a:lnSpc>
                <a:spcPct val="85000"/>
              </a:lnSpc>
              <a:spcBef>
                <a:spcPts val="600"/>
              </a:spcBef>
              <a:spcAft>
                <a:spcPts val="0"/>
              </a:spcAft>
              <a:buClr>
                <a:srgbClr val="262626"/>
              </a:buClr>
              <a:buSzPts val="1800"/>
              <a:buChar char=" "/>
              <a:defRPr/>
            </a:lvl8pPr>
            <a:lvl9pPr marL="4114800" lvl="8" indent="-342900" algn="l">
              <a:lnSpc>
                <a:spcPct val="85000"/>
              </a:lnSpc>
              <a:spcBef>
                <a:spcPts val="600"/>
              </a:spcBef>
              <a:spcAft>
                <a:spcPts val="0"/>
              </a:spcAft>
              <a:buClr>
                <a:srgbClr val="262626"/>
              </a:buClr>
              <a:buSzPts val="1800"/>
              <a:buChar char=" "/>
              <a:defRPr/>
            </a:lvl9pPr>
          </a:lstStyle>
          <a:p>
            <a:endParaRPr/>
          </a:p>
        </p:txBody>
      </p:sp>
      <p:sp>
        <p:nvSpPr>
          <p:cNvPr id="100" name="Google Shape;100;p30"/>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0"/>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0"/>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03"/>
        <p:cNvGrpSpPr/>
        <p:nvPr/>
      </p:nvGrpSpPr>
      <p:grpSpPr>
        <a:xfrm>
          <a:off x="0" y="0"/>
          <a:ext cx="0" cy="0"/>
          <a:chOff x="0" y="0"/>
          <a:chExt cx="0" cy="0"/>
        </a:xfrm>
      </p:grpSpPr>
      <p:grpSp>
        <p:nvGrpSpPr>
          <p:cNvPr id="104" name="Google Shape;104;gd18e5c40bf_0_351"/>
          <p:cNvGrpSpPr/>
          <p:nvPr/>
        </p:nvGrpSpPr>
        <p:grpSpPr>
          <a:xfrm>
            <a:off x="-8033" y="0"/>
            <a:ext cx="12223861" cy="6883961"/>
            <a:chOff x="-6025" y="0"/>
            <a:chExt cx="9168125" cy="5163100"/>
          </a:xfrm>
        </p:grpSpPr>
        <p:sp>
          <p:nvSpPr>
            <p:cNvPr id="105" name="Google Shape;105;gd18e5c40bf_0_351"/>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106" name="Google Shape;106;gd18e5c40bf_0_351"/>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140"/>
              </a:srgbClr>
            </a:solidFill>
            <a:ln>
              <a:noFill/>
            </a:ln>
          </p:spPr>
        </p:sp>
        <p:sp>
          <p:nvSpPr>
            <p:cNvPr id="107" name="Google Shape;107;gd18e5c40bf_0_351"/>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780"/>
              </a:srgbClr>
            </a:solidFill>
            <a:ln>
              <a:noFill/>
            </a:ln>
          </p:spPr>
        </p:sp>
        <p:sp>
          <p:nvSpPr>
            <p:cNvPr id="108" name="Google Shape;108;gd18e5c40bf_0_351"/>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109" name="Google Shape;109;gd18e5c40bf_0_351"/>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140"/>
              </a:srgbClr>
            </a:solidFill>
            <a:ln>
              <a:noFill/>
            </a:ln>
          </p:spPr>
        </p:sp>
        <p:sp>
          <p:nvSpPr>
            <p:cNvPr id="110" name="Google Shape;110;gd18e5c40bf_0_351"/>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780"/>
              </a:srgbClr>
            </a:solidFill>
            <a:ln>
              <a:noFill/>
            </a:ln>
          </p:spPr>
        </p:sp>
      </p:grpSp>
      <p:sp>
        <p:nvSpPr>
          <p:cNvPr id="111" name="Google Shape;111;gd18e5c40bf_0_351"/>
          <p:cNvSpPr txBox="1">
            <a:spLocks noGrp="1"/>
          </p:cNvSpPr>
          <p:nvPr>
            <p:ph type="title"/>
          </p:nvPr>
        </p:nvSpPr>
        <p:spPr>
          <a:xfrm>
            <a:off x="1182200" y="531200"/>
            <a:ext cx="9827700" cy="11433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112" name="Google Shape;112;gd18e5c40bf_0_351"/>
          <p:cNvSpPr txBox="1">
            <a:spLocks noGrp="1"/>
          </p:cNvSpPr>
          <p:nvPr>
            <p:ph type="body" idx="1"/>
          </p:nvPr>
        </p:nvSpPr>
        <p:spPr>
          <a:xfrm>
            <a:off x="1182200" y="2131211"/>
            <a:ext cx="9827700" cy="4436400"/>
          </a:xfrm>
          <a:prstGeom prst="rect">
            <a:avLst/>
          </a:prstGeom>
          <a:noFill/>
          <a:ln>
            <a:noFill/>
          </a:ln>
        </p:spPr>
        <p:txBody>
          <a:bodyPr spcFirstLastPara="1" wrap="square" lIns="121900" tIns="121900" rIns="121900" bIns="121900" anchor="t" anchorCtr="0">
            <a:noAutofit/>
          </a:bodyPr>
          <a:lstStyle>
            <a:lvl1pPr marL="457200" lvl="0" indent="-431800" algn="l" rtl="0">
              <a:lnSpc>
                <a:spcPct val="100000"/>
              </a:lnSpc>
              <a:spcBef>
                <a:spcPts val="800"/>
              </a:spcBef>
              <a:spcAft>
                <a:spcPts val="0"/>
              </a:spcAft>
              <a:buSzPts val="3200"/>
              <a:buChar char="◆"/>
              <a:defRPr/>
            </a:lvl1pPr>
            <a:lvl2pPr marL="914400" lvl="1" indent="-431800" algn="l" rtl="0">
              <a:lnSpc>
                <a:spcPct val="100000"/>
              </a:lnSpc>
              <a:spcBef>
                <a:spcPts val="0"/>
              </a:spcBef>
              <a:spcAft>
                <a:spcPts val="0"/>
              </a:spcAft>
              <a:buSzPts val="32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431800" algn="l" rtl="0">
              <a:lnSpc>
                <a:spcPct val="100000"/>
              </a:lnSpc>
              <a:spcBef>
                <a:spcPts val="0"/>
              </a:spcBef>
              <a:spcAft>
                <a:spcPts val="0"/>
              </a:spcAft>
              <a:buSzPts val="3200"/>
              <a:buChar char="○"/>
              <a:defRPr/>
            </a:lvl5pPr>
            <a:lvl6pPr marL="2743200" lvl="5" indent="-431800" algn="l" rtl="0">
              <a:lnSpc>
                <a:spcPct val="100000"/>
              </a:lnSpc>
              <a:spcBef>
                <a:spcPts val="0"/>
              </a:spcBef>
              <a:spcAft>
                <a:spcPts val="0"/>
              </a:spcAft>
              <a:buSzPts val="3200"/>
              <a:buChar char="■"/>
              <a:defRPr/>
            </a:lvl6pPr>
            <a:lvl7pPr marL="3200400" lvl="6" indent="-431800" algn="l" rtl="0">
              <a:lnSpc>
                <a:spcPct val="100000"/>
              </a:lnSpc>
              <a:spcBef>
                <a:spcPts val="0"/>
              </a:spcBef>
              <a:spcAft>
                <a:spcPts val="0"/>
              </a:spcAft>
              <a:buSzPts val="3200"/>
              <a:buChar char="●"/>
              <a:defRPr/>
            </a:lvl7pPr>
            <a:lvl8pPr marL="3657600" lvl="7" indent="-431800" algn="l" rtl="0">
              <a:lnSpc>
                <a:spcPct val="100000"/>
              </a:lnSpc>
              <a:spcBef>
                <a:spcPts val="0"/>
              </a:spcBef>
              <a:spcAft>
                <a:spcPts val="0"/>
              </a:spcAft>
              <a:buSzPts val="3200"/>
              <a:buChar char="○"/>
              <a:defRPr/>
            </a:lvl8pPr>
            <a:lvl9pPr marL="4114800" lvl="8" indent="-431800" algn="l" rtl="0">
              <a:lnSpc>
                <a:spcPct val="100000"/>
              </a:lnSpc>
              <a:spcBef>
                <a:spcPts val="0"/>
              </a:spcBef>
              <a:spcAft>
                <a:spcPts val="0"/>
              </a:spcAft>
              <a:buSzPts val="3200"/>
              <a:buChar char="■"/>
              <a:defRPr/>
            </a:lvl9pPr>
          </a:lstStyle>
          <a:p>
            <a:endParaRPr/>
          </a:p>
        </p:txBody>
      </p:sp>
      <p:sp>
        <p:nvSpPr>
          <p:cNvPr id="113" name="Google Shape;113;gd18e5c40bf_0_351"/>
          <p:cNvSpPr txBox="1">
            <a:spLocks noGrp="1"/>
          </p:cNvSpPr>
          <p:nvPr>
            <p:ph type="sldNum" idx="12"/>
          </p:nvPr>
        </p:nvSpPr>
        <p:spPr>
          <a:xfrm>
            <a:off x="36163" y="6333135"/>
            <a:ext cx="731700" cy="524700"/>
          </a:xfrm>
          <a:prstGeom prst="rect">
            <a:avLst/>
          </a:prstGeom>
          <a:noFill/>
          <a:ln>
            <a:noFill/>
          </a:ln>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1pPr>
            <a:lvl2pPr marL="0" marR="0" lvl="1"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2pPr>
            <a:lvl3pPr marL="0" marR="0" lvl="2"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3pPr>
            <a:lvl4pPr marL="0" marR="0" lvl="3"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4pPr>
            <a:lvl5pPr marL="0" marR="0" lvl="4"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5pPr>
            <a:lvl6pPr marL="0" marR="0" lvl="5"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6pPr>
            <a:lvl7pPr marL="0" marR="0" lvl="6"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7pPr>
            <a:lvl8pPr marL="0" marR="0" lvl="7"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8pPr>
            <a:lvl9pPr marL="0" marR="0" lvl="8" indent="0" algn="l" rtl="0">
              <a:lnSpc>
                <a:spcPct val="100000"/>
              </a:lnSpc>
              <a:spcBef>
                <a:spcPts val="0"/>
              </a:spcBef>
              <a:spcAft>
                <a:spcPts val="0"/>
              </a:spcAft>
              <a:buClr>
                <a:srgbClr val="000000"/>
              </a:buClr>
              <a:buSzPts val="1600"/>
              <a:buFont typeface="Arial"/>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136247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0"/>
        <p:cNvGrpSpPr/>
        <p:nvPr/>
      </p:nvGrpSpPr>
      <p:grpSpPr>
        <a:xfrm>
          <a:off x="0" y="0"/>
          <a:ext cx="0" cy="0"/>
          <a:chOff x="0" y="0"/>
          <a:chExt cx="0" cy="0"/>
        </a:xfrm>
      </p:grpSpPr>
      <p:grpSp>
        <p:nvGrpSpPr>
          <p:cNvPr id="21" name="Google Shape;21;p19"/>
          <p:cNvGrpSpPr/>
          <p:nvPr/>
        </p:nvGrpSpPr>
        <p:grpSpPr>
          <a:xfrm>
            <a:off x="-8033" y="0"/>
            <a:ext cx="12224167" cy="6884133"/>
            <a:chOff x="-6025" y="0"/>
            <a:chExt cx="9168125" cy="5163100"/>
          </a:xfrm>
        </p:grpSpPr>
        <p:sp>
          <p:nvSpPr>
            <p:cNvPr id="22" name="Google Shape;22;p19"/>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23" name="Google Shape;23;p19"/>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2745"/>
              </a:srgbClr>
            </a:solidFill>
            <a:ln>
              <a:noFill/>
            </a:ln>
          </p:spPr>
        </p:sp>
        <p:sp>
          <p:nvSpPr>
            <p:cNvPr id="24" name="Google Shape;24;p19"/>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0392"/>
              </a:srgbClr>
            </a:solidFill>
            <a:ln>
              <a:noFill/>
            </a:ln>
          </p:spPr>
        </p:sp>
        <p:sp>
          <p:nvSpPr>
            <p:cNvPr id="25" name="Google Shape;25;p19"/>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26" name="Google Shape;26;p19"/>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2745"/>
              </a:srgbClr>
            </a:solidFill>
            <a:ln>
              <a:noFill/>
            </a:ln>
          </p:spPr>
        </p:sp>
        <p:sp>
          <p:nvSpPr>
            <p:cNvPr id="27" name="Google Shape;27;p19"/>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0392"/>
              </a:srgbClr>
            </a:solidFill>
            <a:ln>
              <a:noFill/>
            </a:ln>
          </p:spPr>
        </p:sp>
      </p:grpSp>
      <p:sp>
        <p:nvSpPr>
          <p:cNvPr id="28" name="Google Shape;28;p19"/>
          <p:cNvSpPr txBox="1">
            <a:spLocks noGrp="1"/>
          </p:cNvSpPr>
          <p:nvPr>
            <p:ph type="title"/>
          </p:nvPr>
        </p:nvSpPr>
        <p:spPr>
          <a:xfrm>
            <a:off x="1182200" y="531200"/>
            <a:ext cx="98276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400"/>
              <a:buFont typeface="Calibri"/>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 name="Google Shape;29;p19"/>
          <p:cNvSpPr txBox="1">
            <a:spLocks noGrp="1"/>
          </p:cNvSpPr>
          <p:nvPr>
            <p:ph type="body" idx="1"/>
          </p:nvPr>
        </p:nvSpPr>
        <p:spPr>
          <a:xfrm>
            <a:off x="1206567" y="1994467"/>
            <a:ext cx="4746800" cy="4573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800"/>
              </a:spcBef>
              <a:spcAft>
                <a:spcPts val="0"/>
              </a:spcAft>
              <a:buClr>
                <a:srgbClr val="262626"/>
              </a:buClr>
              <a:buSzPts val="1800"/>
              <a:buChar char="◆"/>
              <a:defRPr sz="2400"/>
            </a:lvl1pPr>
            <a:lvl2pPr marL="914400" lvl="1" indent="-342900" algn="l">
              <a:lnSpc>
                <a:spcPct val="100000"/>
              </a:lnSpc>
              <a:spcBef>
                <a:spcPts val="0"/>
              </a:spcBef>
              <a:spcAft>
                <a:spcPts val="0"/>
              </a:spcAft>
              <a:buClr>
                <a:srgbClr val="262626"/>
              </a:buClr>
              <a:buSzPts val="1800"/>
              <a:buChar char="◆"/>
              <a:defRPr sz="2400"/>
            </a:lvl2pPr>
            <a:lvl3pPr marL="1371600" lvl="2" indent="-342900" algn="l">
              <a:lnSpc>
                <a:spcPct val="100000"/>
              </a:lnSpc>
              <a:spcBef>
                <a:spcPts val="0"/>
              </a:spcBef>
              <a:spcAft>
                <a:spcPts val="0"/>
              </a:spcAft>
              <a:buClr>
                <a:srgbClr val="262626"/>
              </a:buClr>
              <a:buSzPts val="1800"/>
              <a:buChar char="◇"/>
              <a:defRPr sz="2400"/>
            </a:lvl3pPr>
            <a:lvl4pPr marL="1828800" lvl="3" indent="-342900" algn="l">
              <a:lnSpc>
                <a:spcPct val="100000"/>
              </a:lnSpc>
              <a:spcBef>
                <a:spcPts val="0"/>
              </a:spcBef>
              <a:spcAft>
                <a:spcPts val="0"/>
              </a:spcAft>
              <a:buClr>
                <a:srgbClr val="262626"/>
              </a:buClr>
              <a:buSzPts val="1800"/>
              <a:buChar char="●"/>
              <a:defRPr sz="2400"/>
            </a:lvl4pPr>
            <a:lvl5pPr marL="2286000" lvl="4" indent="-342900" algn="l">
              <a:lnSpc>
                <a:spcPct val="100000"/>
              </a:lnSpc>
              <a:spcBef>
                <a:spcPts val="0"/>
              </a:spcBef>
              <a:spcAft>
                <a:spcPts val="0"/>
              </a:spcAft>
              <a:buClr>
                <a:srgbClr val="262626"/>
              </a:buClr>
              <a:buSzPts val="1800"/>
              <a:buChar char="○"/>
              <a:defRPr sz="2400"/>
            </a:lvl5pPr>
            <a:lvl6pPr marL="2743200" lvl="5" indent="-342900" algn="l">
              <a:lnSpc>
                <a:spcPct val="100000"/>
              </a:lnSpc>
              <a:spcBef>
                <a:spcPts val="0"/>
              </a:spcBef>
              <a:spcAft>
                <a:spcPts val="0"/>
              </a:spcAft>
              <a:buClr>
                <a:srgbClr val="262626"/>
              </a:buClr>
              <a:buSzPts val="1800"/>
              <a:buChar char="■"/>
              <a:defRPr sz="2400"/>
            </a:lvl6pPr>
            <a:lvl7pPr marL="3200400" lvl="6" indent="-342900" algn="l">
              <a:lnSpc>
                <a:spcPct val="100000"/>
              </a:lnSpc>
              <a:spcBef>
                <a:spcPts val="0"/>
              </a:spcBef>
              <a:spcAft>
                <a:spcPts val="0"/>
              </a:spcAft>
              <a:buClr>
                <a:srgbClr val="262626"/>
              </a:buClr>
              <a:buSzPts val="1800"/>
              <a:buChar char="●"/>
              <a:defRPr sz="2400"/>
            </a:lvl7pPr>
            <a:lvl8pPr marL="3657600" lvl="7" indent="-342900" algn="l">
              <a:lnSpc>
                <a:spcPct val="100000"/>
              </a:lnSpc>
              <a:spcBef>
                <a:spcPts val="0"/>
              </a:spcBef>
              <a:spcAft>
                <a:spcPts val="0"/>
              </a:spcAft>
              <a:buClr>
                <a:srgbClr val="262626"/>
              </a:buClr>
              <a:buSzPts val="1800"/>
              <a:buChar char="○"/>
              <a:defRPr sz="2400"/>
            </a:lvl8pPr>
            <a:lvl9pPr marL="4114800" lvl="8" indent="-342900" algn="l">
              <a:lnSpc>
                <a:spcPct val="100000"/>
              </a:lnSpc>
              <a:spcBef>
                <a:spcPts val="0"/>
              </a:spcBef>
              <a:spcAft>
                <a:spcPts val="0"/>
              </a:spcAft>
              <a:buClr>
                <a:srgbClr val="262626"/>
              </a:buClr>
              <a:buSzPts val="1800"/>
              <a:buChar char="■"/>
              <a:defRPr sz="2400"/>
            </a:lvl9pPr>
          </a:lstStyle>
          <a:p>
            <a:endParaRPr/>
          </a:p>
        </p:txBody>
      </p:sp>
      <p:sp>
        <p:nvSpPr>
          <p:cNvPr id="30" name="Google Shape;30;p19"/>
          <p:cNvSpPr txBox="1">
            <a:spLocks noGrp="1"/>
          </p:cNvSpPr>
          <p:nvPr>
            <p:ph type="body" idx="2"/>
          </p:nvPr>
        </p:nvSpPr>
        <p:spPr>
          <a:xfrm>
            <a:off x="6238907" y="1994467"/>
            <a:ext cx="4746800" cy="4573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800"/>
              </a:spcBef>
              <a:spcAft>
                <a:spcPts val="0"/>
              </a:spcAft>
              <a:buClr>
                <a:srgbClr val="262626"/>
              </a:buClr>
              <a:buSzPts val="1800"/>
              <a:buChar char="◆"/>
              <a:defRPr sz="2400"/>
            </a:lvl1pPr>
            <a:lvl2pPr marL="914400" lvl="1" indent="-342900" algn="l">
              <a:lnSpc>
                <a:spcPct val="100000"/>
              </a:lnSpc>
              <a:spcBef>
                <a:spcPts val="0"/>
              </a:spcBef>
              <a:spcAft>
                <a:spcPts val="0"/>
              </a:spcAft>
              <a:buClr>
                <a:srgbClr val="262626"/>
              </a:buClr>
              <a:buSzPts val="1800"/>
              <a:buChar char="◆"/>
              <a:defRPr sz="2400"/>
            </a:lvl2pPr>
            <a:lvl3pPr marL="1371600" lvl="2" indent="-342900" algn="l">
              <a:lnSpc>
                <a:spcPct val="100000"/>
              </a:lnSpc>
              <a:spcBef>
                <a:spcPts val="0"/>
              </a:spcBef>
              <a:spcAft>
                <a:spcPts val="0"/>
              </a:spcAft>
              <a:buClr>
                <a:srgbClr val="262626"/>
              </a:buClr>
              <a:buSzPts val="1800"/>
              <a:buChar char="◇"/>
              <a:defRPr sz="2400"/>
            </a:lvl3pPr>
            <a:lvl4pPr marL="1828800" lvl="3" indent="-342900" algn="l">
              <a:lnSpc>
                <a:spcPct val="100000"/>
              </a:lnSpc>
              <a:spcBef>
                <a:spcPts val="0"/>
              </a:spcBef>
              <a:spcAft>
                <a:spcPts val="0"/>
              </a:spcAft>
              <a:buClr>
                <a:srgbClr val="262626"/>
              </a:buClr>
              <a:buSzPts val="1800"/>
              <a:buChar char="●"/>
              <a:defRPr sz="2400"/>
            </a:lvl4pPr>
            <a:lvl5pPr marL="2286000" lvl="4" indent="-342900" algn="l">
              <a:lnSpc>
                <a:spcPct val="100000"/>
              </a:lnSpc>
              <a:spcBef>
                <a:spcPts val="0"/>
              </a:spcBef>
              <a:spcAft>
                <a:spcPts val="0"/>
              </a:spcAft>
              <a:buClr>
                <a:srgbClr val="262626"/>
              </a:buClr>
              <a:buSzPts val="1800"/>
              <a:buChar char="○"/>
              <a:defRPr sz="2400"/>
            </a:lvl5pPr>
            <a:lvl6pPr marL="2743200" lvl="5" indent="-342900" algn="l">
              <a:lnSpc>
                <a:spcPct val="100000"/>
              </a:lnSpc>
              <a:spcBef>
                <a:spcPts val="0"/>
              </a:spcBef>
              <a:spcAft>
                <a:spcPts val="0"/>
              </a:spcAft>
              <a:buClr>
                <a:srgbClr val="262626"/>
              </a:buClr>
              <a:buSzPts val="1800"/>
              <a:buChar char="■"/>
              <a:defRPr sz="2400"/>
            </a:lvl6pPr>
            <a:lvl7pPr marL="3200400" lvl="6" indent="-342900" algn="l">
              <a:lnSpc>
                <a:spcPct val="100000"/>
              </a:lnSpc>
              <a:spcBef>
                <a:spcPts val="0"/>
              </a:spcBef>
              <a:spcAft>
                <a:spcPts val="0"/>
              </a:spcAft>
              <a:buClr>
                <a:srgbClr val="262626"/>
              </a:buClr>
              <a:buSzPts val="1800"/>
              <a:buChar char="●"/>
              <a:defRPr sz="2400"/>
            </a:lvl7pPr>
            <a:lvl8pPr marL="3657600" lvl="7" indent="-342900" algn="l">
              <a:lnSpc>
                <a:spcPct val="100000"/>
              </a:lnSpc>
              <a:spcBef>
                <a:spcPts val="0"/>
              </a:spcBef>
              <a:spcAft>
                <a:spcPts val="0"/>
              </a:spcAft>
              <a:buClr>
                <a:srgbClr val="262626"/>
              </a:buClr>
              <a:buSzPts val="1800"/>
              <a:buChar char="○"/>
              <a:defRPr sz="2400"/>
            </a:lvl8pPr>
            <a:lvl9pPr marL="4114800" lvl="8" indent="-342900" algn="l">
              <a:lnSpc>
                <a:spcPct val="100000"/>
              </a:lnSpc>
              <a:spcBef>
                <a:spcPts val="0"/>
              </a:spcBef>
              <a:spcAft>
                <a:spcPts val="0"/>
              </a:spcAft>
              <a:buClr>
                <a:srgbClr val="262626"/>
              </a:buClr>
              <a:buSzPts val="1800"/>
              <a:buChar char="■"/>
              <a:defRPr sz="2400"/>
            </a:lvl9pPr>
          </a:lstStyle>
          <a:p>
            <a:endParaRPr/>
          </a:p>
        </p:txBody>
      </p:sp>
      <p:sp>
        <p:nvSpPr>
          <p:cNvPr id="31" name="Google Shape;31;p19"/>
          <p:cNvSpPr txBox="1">
            <a:spLocks noGrp="1"/>
          </p:cNvSpPr>
          <p:nvPr>
            <p:ph type="sldNum" idx="12"/>
          </p:nvPr>
        </p:nvSpPr>
        <p:spPr>
          <a:xfrm>
            <a:off x="36163" y="6333135"/>
            <a:ext cx="731600" cy="5248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bg>
      <p:bgPr>
        <a:solidFill>
          <a:schemeClr val="accent1"/>
        </a:solidFill>
        <a:effectLst/>
      </p:bgPr>
    </p:bg>
    <p:spTree>
      <p:nvGrpSpPr>
        <p:cNvPr id="1" name="Shape 32"/>
        <p:cNvGrpSpPr/>
        <p:nvPr/>
      </p:nvGrpSpPr>
      <p:grpSpPr>
        <a:xfrm>
          <a:off x="0" y="0"/>
          <a:ext cx="0" cy="0"/>
          <a:chOff x="0" y="0"/>
          <a:chExt cx="0" cy="0"/>
        </a:xfrm>
      </p:grpSpPr>
      <p:sp>
        <p:nvSpPr>
          <p:cNvPr id="33" name="Google Shape;33;p20"/>
          <p:cNvSpPr/>
          <p:nvPr/>
        </p:nvSpPr>
        <p:spPr>
          <a:xfrm>
            <a:off x="0" y="0"/>
            <a:ext cx="121920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0"/>
          <p:cNvSpPr txBox="1">
            <a:spLocks noGrp="1"/>
          </p:cNvSpPr>
          <p:nvPr>
            <p:ph type="ctrTitle"/>
          </p:nvPr>
        </p:nvSpPr>
        <p:spPr>
          <a:xfrm>
            <a:off x="603504" y="770467"/>
            <a:ext cx="10782300" cy="3352800"/>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FFFFFF"/>
              </a:buClr>
              <a:buSzPts val="8800"/>
              <a:buFont typeface="Calibri"/>
              <a:buNone/>
              <a:defRPr sz="88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subTitle" idx="1"/>
          </p:nvPr>
        </p:nvSpPr>
        <p:spPr>
          <a:xfrm>
            <a:off x="667512" y="4206876"/>
            <a:ext cx="9228201" cy="164592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chemeClr val="lt1"/>
              </a:buClr>
              <a:buSzPts val="3200"/>
              <a:buNone/>
              <a:defRPr sz="3200">
                <a:solidFill>
                  <a:schemeClr val="lt1"/>
                </a:solidFill>
                <a:latin typeface="Calibri"/>
                <a:ea typeface="Calibri"/>
                <a:cs typeface="Calibri"/>
                <a:sym typeface="Calibri"/>
              </a:defRPr>
            </a:lvl1pPr>
            <a:lvl2pPr lvl="1" algn="ctr">
              <a:lnSpc>
                <a:spcPct val="85000"/>
              </a:lnSpc>
              <a:spcBef>
                <a:spcPts val="600"/>
              </a:spcBef>
              <a:spcAft>
                <a:spcPts val="0"/>
              </a:spcAft>
              <a:buClr>
                <a:srgbClr val="262626"/>
              </a:buClr>
              <a:buSzPts val="2800"/>
              <a:buNone/>
              <a:defRPr sz="2800"/>
            </a:lvl2pPr>
            <a:lvl3pPr lvl="2" algn="ctr">
              <a:lnSpc>
                <a:spcPct val="85000"/>
              </a:lnSpc>
              <a:spcBef>
                <a:spcPts val="600"/>
              </a:spcBef>
              <a:spcAft>
                <a:spcPts val="0"/>
              </a:spcAft>
              <a:buClr>
                <a:srgbClr val="262626"/>
              </a:buClr>
              <a:buSzPts val="2400"/>
              <a:buNone/>
              <a:defRPr sz="2400"/>
            </a:lvl3pPr>
            <a:lvl4pPr lvl="3" algn="ctr">
              <a:lnSpc>
                <a:spcPct val="85000"/>
              </a:lnSpc>
              <a:spcBef>
                <a:spcPts val="600"/>
              </a:spcBef>
              <a:spcAft>
                <a:spcPts val="0"/>
              </a:spcAft>
              <a:buClr>
                <a:srgbClr val="262626"/>
              </a:buClr>
              <a:buSzPts val="2000"/>
              <a:buNone/>
              <a:defRPr sz="2000"/>
            </a:lvl4pPr>
            <a:lvl5pPr lvl="4" algn="ctr">
              <a:lnSpc>
                <a:spcPct val="85000"/>
              </a:lnSpc>
              <a:spcBef>
                <a:spcPts val="600"/>
              </a:spcBef>
              <a:spcAft>
                <a:spcPts val="0"/>
              </a:spcAft>
              <a:buClr>
                <a:srgbClr val="262626"/>
              </a:buClr>
              <a:buSzPts val="2000"/>
              <a:buNone/>
              <a:defRPr sz="2000"/>
            </a:lvl5pPr>
            <a:lvl6pPr lvl="5" algn="ctr">
              <a:lnSpc>
                <a:spcPct val="85000"/>
              </a:lnSpc>
              <a:spcBef>
                <a:spcPts val="600"/>
              </a:spcBef>
              <a:spcAft>
                <a:spcPts val="0"/>
              </a:spcAft>
              <a:buClr>
                <a:srgbClr val="262626"/>
              </a:buClr>
              <a:buSzPts val="2000"/>
              <a:buNone/>
              <a:defRPr sz="2000"/>
            </a:lvl6pPr>
            <a:lvl7pPr lvl="6" algn="ctr">
              <a:lnSpc>
                <a:spcPct val="85000"/>
              </a:lnSpc>
              <a:spcBef>
                <a:spcPts val="600"/>
              </a:spcBef>
              <a:spcAft>
                <a:spcPts val="0"/>
              </a:spcAft>
              <a:buClr>
                <a:srgbClr val="262626"/>
              </a:buClr>
              <a:buSzPts val="2000"/>
              <a:buNone/>
              <a:defRPr sz="2000"/>
            </a:lvl7pPr>
            <a:lvl8pPr lvl="7" algn="ctr">
              <a:lnSpc>
                <a:spcPct val="85000"/>
              </a:lnSpc>
              <a:spcBef>
                <a:spcPts val="600"/>
              </a:spcBef>
              <a:spcAft>
                <a:spcPts val="0"/>
              </a:spcAft>
              <a:buClr>
                <a:srgbClr val="262626"/>
              </a:buClr>
              <a:buSzPts val="2000"/>
              <a:buNone/>
              <a:defRPr sz="2000"/>
            </a:lvl8pPr>
            <a:lvl9pPr lvl="8" algn="ctr">
              <a:lnSpc>
                <a:spcPct val="85000"/>
              </a:lnSpc>
              <a:spcBef>
                <a:spcPts val="600"/>
              </a:spcBef>
              <a:spcAft>
                <a:spcPts val="0"/>
              </a:spcAft>
              <a:buClr>
                <a:srgbClr val="262626"/>
              </a:buClr>
              <a:buSzPts val="2000"/>
              <a:buNone/>
              <a:defRPr sz="2000"/>
            </a:lvl9pPr>
          </a:lstStyle>
          <a:p>
            <a:endParaRPr/>
          </a:p>
        </p:txBody>
      </p:sp>
      <p:sp>
        <p:nvSpPr>
          <p:cNvPr id="36" name="Google Shape;36;p20"/>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300" b="0" i="0" u="none" strike="noStrike" cap="none">
                <a:solidFill>
                  <a:srgbClr val="FFFFFF"/>
                </a:solidFill>
                <a:latin typeface="Calibri"/>
                <a:ea typeface="Calibri"/>
                <a:cs typeface="Calibri"/>
                <a:sym typeface="Calibri"/>
              </a:defRPr>
            </a:lvl1pPr>
            <a:lvl2pPr marL="0" lvl="1" indent="0" algn="r">
              <a:spcBef>
                <a:spcPts val="0"/>
              </a:spcBef>
              <a:buNone/>
              <a:defRPr sz="10300" b="0" i="0" u="none" strike="noStrike" cap="none">
                <a:solidFill>
                  <a:srgbClr val="FFFFFF"/>
                </a:solidFill>
                <a:latin typeface="Calibri"/>
                <a:ea typeface="Calibri"/>
                <a:cs typeface="Calibri"/>
                <a:sym typeface="Calibri"/>
              </a:defRPr>
            </a:lvl2pPr>
            <a:lvl3pPr marL="0" lvl="2" indent="0" algn="r">
              <a:spcBef>
                <a:spcPts val="0"/>
              </a:spcBef>
              <a:buNone/>
              <a:defRPr sz="10300" b="0" i="0" u="none" strike="noStrike" cap="none">
                <a:solidFill>
                  <a:srgbClr val="FFFFFF"/>
                </a:solidFill>
                <a:latin typeface="Calibri"/>
                <a:ea typeface="Calibri"/>
                <a:cs typeface="Calibri"/>
                <a:sym typeface="Calibri"/>
              </a:defRPr>
            </a:lvl3pPr>
            <a:lvl4pPr marL="0" lvl="3" indent="0" algn="r">
              <a:spcBef>
                <a:spcPts val="0"/>
              </a:spcBef>
              <a:buNone/>
              <a:defRPr sz="10300" b="0" i="0" u="none" strike="noStrike" cap="none">
                <a:solidFill>
                  <a:srgbClr val="FFFFFF"/>
                </a:solidFill>
                <a:latin typeface="Calibri"/>
                <a:ea typeface="Calibri"/>
                <a:cs typeface="Calibri"/>
                <a:sym typeface="Calibri"/>
              </a:defRPr>
            </a:lvl4pPr>
            <a:lvl5pPr marL="0" lvl="4" indent="0" algn="r">
              <a:spcBef>
                <a:spcPts val="0"/>
              </a:spcBef>
              <a:buNone/>
              <a:defRPr sz="10300" b="0" i="0" u="none" strike="noStrike" cap="none">
                <a:solidFill>
                  <a:srgbClr val="FFFFFF"/>
                </a:solidFill>
                <a:latin typeface="Calibri"/>
                <a:ea typeface="Calibri"/>
                <a:cs typeface="Calibri"/>
                <a:sym typeface="Calibri"/>
              </a:defRPr>
            </a:lvl5pPr>
            <a:lvl6pPr marL="0" lvl="5" indent="0" algn="r">
              <a:spcBef>
                <a:spcPts val="0"/>
              </a:spcBef>
              <a:buNone/>
              <a:defRPr sz="10300" b="0" i="0" u="none" strike="noStrike" cap="none">
                <a:solidFill>
                  <a:srgbClr val="FFFFFF"/>
                </a:solidFill>
                <a:latin typeface="Calibri"/>
                <a:ea typeface="Calibri"/>
                <a:cs typeface="Calibri"/>
                <a:sym typeface="Calibri"/>
              </a:defRPr>
            </a:lvl6pPr>
            <a:lvl7pPr marL="0" lvl="6" indent="0" algn="r">
              <a:spcBef>
                <a:spcPts val="0"/>
              </a:spcBef>
              <a:buNone/>
              <a:defRPr sz="10300" b="0" i="0" u="none" strike="noStrike" cap="none">
                <a:solidFill>
                  <a:srgbClr val="FFFFFF"/>
                </a:solidFill>
                <a:latin typeface="Calibri"/>
                <a:ea typeface="Calibri"/>
                <a:cs typeface="Calibri"/>
                <a:sym typeface="Calibri"/>
              </a:defRPr>
            </a:lvl7pPr>
            <a:lvl8pPr marL="0" lvl="7" indent="0" algn="r">
              <a:spcBef>
                <a:spcPts val="0"/>
              </a:spcBef>
              <a:buNone/>
              <a:defRPr sz="10300" b="0" i="0" u="none" strike="noStrike" cap="none">
                <a:solidFill>
                  <a:srgbClr val="FFFFFF"/>
                </a:solidFill>
                <a:latin typeface="Calibri"/>
                <a:ea typeface="Calibri"/>
                <a:cs typeface="Calibri"/>
                <a:sym typeface="Calibri"/>
              </a:defRPr>
            </a:lvl8pPr>
            <a:lvl9pPr marL="0" lvl="8" indent="0" algn="r">
              <a:spcBef>
                <a:spcPts val="0"/>
              </a:spcBef>
              <a:buNone/>
              <a:defRPr sz="103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9"/>
        <p:cNvGrpSpPr/>
        <p:nvPr/>
      </p:nvGrpSpPr>
      <p:grpSpPr>
        <a:xfrm>
          <a:off x="0" y="0"/>
          <a:ext cx="0" cy="0"/>
          <a:chOff x="0" y="0"/>
          <a:chExt cx="0" cy="0"/>
        </a:xfrm>
      </p:grpSpPr>
      <p:sp>
        <p:nvSpPr>
          <p:cNvPr id="40" name="Google Shape;40;p21"/>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1"/>
          <p:cNvSpPr txBox="1">
            <a:spLocks noGrp="1"/>
          </p:cNvSpPr>
          <p:nvPr>
            <p:ph type="body" idx="1"/>
          </p:nvPr>
        </p:nvSpPr>
        <p:spPr>
          <a:xfrm>
            <a:off x="676656" y="2011680"/>
            <a:ext cx="10753725" cy="3766185"/>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1300"/>
              </a:spcBef>
              <a:spcAft>
                <a:spcPts val="0"/>
              </a:spcAft>
              <a:buClr>
                <a:srgbClr val="262626"/>
              </a:buClr>
              <a:buSzPts val="1800"/>
              <a:buChar char=" "/>
              <a:defRPr/>
            </a:lvl1pPr>
            <a:lvl2pPr marL="914400" lvl="1" indent="-342900" algn="l">
              <a:lnSpc>
                <a:spcPct val="85000"/>
              </a:lnSpc>
              <a:spcBef>
                <a:spcPts val="600"/>
              </a:spcBef>
              <a:spcAft>
                <a:spcPts val="0"/>
              </a:spcAft>
              <a:buClr>
                <a:srgbClr val="262626"/>
              </a:buClr>
              <a:buSzPts val="1800"/>
              <a:buChar char=" "/>
              <a:defRPr/>
            </a:lvl2pPr>
            <a:lvl3pPr marL="1371600" lvl="2" indent="-342900" algn="l">
              <a:lnSpc>
                <a:spcPct val="85000"/>
              </a:lnSpc>
              <a:spcBef>
                <a:spcPts val="600"/>
              </a:spcBef>
              <a:spcAft>
                <a:spcPts val="0"/>
              </a:spcAft>
              <a:buClr>
                <a:srgbClr val="262626"/>
              </a:buClr>
              <a:buSzPts val="1800"/>
              <a:buChar char=" "/>
              <a:defRPr/>
            </a:lvl3pPr>
            <a:lvl4pPr marL="1828800" lvl="3" indent="-342900" algn="l">
              <a:lnSpc>
                <a:spcPct val="85000"/>
              </a:lnSpc>
              <a:spcBef>
                <a:spcPts val="600"/>
              </a:spcBef>
              <a:spcAft>
                <a:spcPts val="0"/>
              </a:spcAft>
              <a:buClr>
                <a:srgbClr val="262626"/>
              </a:buClr>
              <a:buSzPts val="1800"/>
              <a:buChar char=" "/>
              <a:defRPr/>
            </a:lvl4pPr>
            <a:lvl5pPr marL="2286000" lvl="4" indent="-342900" algn="l">
              <a:lnSpc>
                <a:spcPct val="85000"/>
              </a:lnSpc>
              <a:spcBef>
                <a:spcPts val="600"/>
              </a:spcBef>
              <a:spcAft>
                <a:spcPts val="0"/>
              </a:spcAft>
              <a:buClr>
                <a:srgbClr val="262626"/>
              </a:buClr>
              <a:buSzPts val="1800"/>
              <a:buChar char=" "/>
              <a:defRPr/>
            </a:lvl5pPr>
            <a:lvl6pPr marL="2743200" lvl="5" indent="-342900" algn="l">
              <a:lnSpc>
                <a:spcPct val="85000"/>
              </a:lnSpc>
              <a:spcBef>
                <a:spcPts val="600"/>
              </a:spcBef>
              <a:spcAft>
                <a:spcPts val="0"/>
              </a:spcAft>
              <a:buClr>
                <a:srgbClr val="262626"/>
              </a:buClr>
              <a:buSzPts val="1800"/>
              <a:buChar char=" "/>
              <a:defRPr/>
            </a:lvl6pPr>
            <a:lvl7pPr marL="3200400" lvl="6" indent="-342900" algn="l">
              <a:lnSpc>
                <a:spcPct val="85000"/>
              </a:lnSpc>
              <a:spcBef>
                <a:spcPts val="600"/>
              </a:spcBef>
              <a:spcAft>
                <a:spcPts val="0"/>
              </a:spcAft>
              <a:buClr>
                <a:srgbClr val="262626"/>
              </a:buClr>
              <a:buSzPts val="1800"/>
              <a:buChar char=" "/>
              <a:defRPr/>
            </a:lvl7pPr>
            <a:lvl8pPr marL="3657600" lvl="7" indent="-342900" algn="l">
              <a:lnSpc>
                <a:spcPct val="85000"/>
              </a:lnSpc>
              <a:spcBef>
                <a:spcPts val="600"/>
              </a:spcBef>
              <a:spcAft>
                <a:spcPts val="0"/>
              </a:spcAft>
              <a:buClr>
                <a:srgbClr val="262626"/>
              </a:buClr>
              <a:buSzPts val="1800"/>
              <a:buChar char=" "/>
              <a:defRPr/>
            </a:lvl8pPr>
            <a:lvl9pPr marL="4114800" lvl="8" indent="-342900" algn="l">
              <a:lnSpc>
                <a:spcPct val="85000"/>
              </a:lnSpc>
              <a:spcBef>
                <a:spcPts val="600"/>
              </a:spcBef>
              <a:spcAft>
                <a:spcPts val="0"/>
              </a:spcAft>
              <a:buClr>
                <a:srgbClr val="262626"/>
              </a:buClr>
              <a:buSzPts val="1800"/>
              <a:buChar char=" "/>
              <a:defRPr/>
            </a:lvl9pPr>
          </a:lstStyle>
          <a:p>
            <a:endParaRPr/>
          </a:p>
        </p:txBody>
      </p:sp>
      <p:sp>
        <p:nvSpPr>
          <p:cNvPr id="42" name="Google Shape;42;p21"/>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603504" y="767419"/>
            <a:ext cx="10780776" cy="3355848"/>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accent1"/>
              </a:buClr>
              <a:buSzPts val="8800"/>
              <a:buFont typeface="Calibri"/>
              <a:buNone/>
              <a:defRPr sz="88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667512" y="4204209"/>
            <a:ext cx="9226296" cy="1645920"/>
          </a:xfrm>
          <a:prstGeom prst="rect">
            <a:avLst/>
          </a:prstGeom>
          <a:noFill/>
          <a:ln>
            <a:noFill/>
          </a:ln>
        </p:spPr>
        <p:txBody>
          <a:bodyPr spcFirstLastPara="1" wrap="square" lIns="91425" tIns="45700" rIns="91425" bIns="45700" anchor="t" anchorCtr="0">
            <a:normAutofit/>
          </a:bodyPr>
          <a:lstStyle>
            <a:lvl1pPr marL="457200" lvl="0" indent="-228600" algn="l">
              <a:lnSpc>
                <a:spcPct val="85000"/>
              </a:lnSpc>
              <a:spcBef>
                <a:spcPts val="1300"/>
              </a:spcBef>
              <a:spcAft>
                <a:spcPts val="0"/>
              </a:spcAft>
              <a:buClr>
                <a:schemeClr val="dk1"/>
              </a:buClr>
              <a:buSzPts val="3200"/>
              <a:buNone/>
              <a:defRPr sz="3200">
                <a:solidFill>
                  <a:schemeClr val="dk1"/>
                </a:solidFill>
                <a:latin typeface="Calibri"/>
                <a:ea typeface="Calibri"/>
                <a:cs typeface="Calibri"/>
                <a:sym typeface="Calibri"/>
              </a:defRPr>
            </a:lvl1pPr>
            <a:lvl2pPr marL="914400" lvl="1" indent="-228600" algn="l">
              <a:lnSpc>
                <a:spcPct val="85000"/>
              </a:lnSpc>
              <a:spcBef>
                <a:spcPts val="600"/>
              </a:spcBef>
              <a:spcAft>
                <a:spcPts val="0"/>
              </a:spcAft>
              <a:buClr>
                <a:srgbClr val="888888"/>
              </a:buClr>
              <a:buSzPts val="1800"/>
              <a:buNone/>
              <a:defRPr sz="1800">
                <a:solidFill>
                  <a:srgbClr val="888888"/>
                </a:solidFill>
              </a:defRPr>
            </a:lvl2pPr>
            <a:lvl3pPr marL="1371600" lvl="2" indent="-228600" algn="l">
              <a:lnSpc>
                <a:spcPct val="85000"/>
              </a:lnSpc>
              <a:spcBef>
                <a:spcPts val="600"/>
              </a:spcBef>
              <a:spcAft>
                <a:spcPts val="0"/>
              </a:spcAft>
              <a:buClr>
                <a:srgbClr val="888888"/>
              </a:buClr>
              <a:buSzPts val="1600"/>
              <a:buNone/>
              <a:defRPr sz="1600">
                <a:solidFill>
                  <a:srgbClr val="888888"/>
                </a:solidFill>
              </a:defRPr>
            </a:lvl3pPr>
            <a:lvl4pPr marL="1828800" lvl="3" indent="-228600" algn="l">
              <a:lnSpc>
                <a:spcPct val="85000"/>
              </a:lnSpc>
              <a:spcBef>
                <a:spcPts val="600"/>
              </a:spcBef>
              <a:spcAft>
                <a:spcPts val="0"/>
              </a:spcAft>
              <a:buClr>
                <a:srgbClr val="888888"/>
              </a:buClr>
              <a:buSzPts val="1400"/>
              <a:buNone/>
              <a:defRPr sz="1400">
                <a:solidFill>
                  <a:srgbClr val="888888"/>
                </a:solidFill>
              </a:defRPr>
            </a:lvl4pPr>
            <a:lvl5pPr marL="2286000" lvl="4" indent="-228600" algn="l">
              <a:lnSpc>
                <a:spcPct val="85000"/>
              </a:lnSpc>
              <a:spcBef>
                <a:spcPts val="600"/>
              </a:spcBef>
              <a:spcAft>
                <a:spcPts val="0"/>
              </a:spcAft>
              <a:buClr>
                <a:srgbClr val="888888"/>
              </a:buClr>
              <a:buSzPts val="1400"/>
              <a:buNone/>
              <a:defRPr sz="1400">
                <a:solidFill>
                  <a:srgbClr val="888888"/>
                </a:solidFill>
              </a:defRPr>
            </a:lvl5pPr>
            <a:lvl6pPr marL="2743200" lvl="5" indent="-228600" algn="l">
              <a:lnSpc>
                <a:spcPct val="85000"/>
              </a:lnSpc>
              <a:spcBef>
                <a:spcPts val="600"/>
              </a:spcBef>
              <a:spcAft>
                <a:spcPts val="0"/>
              </a:spcAft>
              <a:buClr>
                <a:srgbClr val="888888"/>
              </a:buClr>
              <a:buSzPts val="1400"/>
              <a:buNone/>
              <a:defRPr sz="1400">
                <a:solidFill>
                  <a:srgbClr val="888888"/>
                </a:solidFill>
              </a:defRPr>
            </a:lvl6pPr>
            <a:lvl7pPr marL="3200400" lvl="6" indent="-228600" algn="l">
              <a:lnSpc>
                <a:spcPct val="85000"/>
              </a:lnSpc>
              <a:spcBef>
                <a:spcPts val="600"/>
              </a:spcBef>
              <a:spcAft>
                <a:spcPts val="0"/>
              </a:spcAft>
              <a:buClr>
                <a:srgbClr val="888888"/>
              </a:buClr>
              <a:buSzPts val="1400"/>
              <a:buNone/>
              <a:defRPr sz="1400">
                <a:solidFill>
                  <a:srgbClr val="888888"/>
                </a:solidFill>
              </a:defRPr>
            </a:lvl7pPr>
            <a:lvl8pPr marL="3657600" lvl="7" indent="-228600" algn="l">
              <a:lnSpc>
                <a:spcPct val="85000"/>
              </a:lnSpc>
              <a:spcBef>
                <a:spcPts val="600"/>
              </a:spcBef>
              <a:spcAft>
                <a:spcPts val="0"/>
              </a:spcAft>
              <a:buClr>
                <a:srgbClr val="888888"/>
              </a:buClr>
              <a:buSzPts val="1400"/>
              <a:buNone/>
              <a:defRPr sz="1400">
                <a:solidFill>
                  <a:srgbClr val="888888"/>
                </a:solidFill>
              </a:defRPr>
            </a:lvl8pPr>
            <a:lvl9pPr marL="4114800" lvl="8" indent="-228600" algn="l">
              <a:lnSpc>
                <a:spcPct val="85000"/>
              </a:lnSpc>
              <a:spcBef>
                <a:spcPts val="600"/>
              </a:spcBef>
              <a:spcAft>
                <a:spcPts val="0"/>
              </a:spcAft>
              <a:buClr>
                <a:srgbClr val="888888"/>
              </a:buClr>
              <a:buSzPts val="1400"/>
              <a:buNone/>
              <a:defRPr sz="1400">
                <a:solidFill>
                  <a:srgbClr val="888888"/>
                </a:solidFill>
              </a:defRPr>
            </a:lvl9pPr>
          </a:lstStyle>
          <a:p>
            <a:endParaRPr/>
          </a:p>
        </p:txBody>
      </p:sp>
      <p:sp>
        <p:nvSpPr>
          <p:cNvPr id="48" name="Google Shape;48;p22"/>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2"/>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2"/>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1"/>
        <p:cNvGrpSpPr/>
        <p:nvPr/>
      </p:nvGrpSpPr>
      <p:grpSpPr>
        <a:xfrm>
          <a:off x="0" y="0"/>
          <a:ext cx="0" cy="0"/>
          <a:chOff x="0" y="0"/>
          <a:chExt cx="0" cy="0"/>
        </a:xfrm>
      </p:grpSpPr>
      <p:sp>
        <p:nvSpPr>
          <p:cNvPr id="52" name="Google Shape;52;p23"/>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676656" y="1998134"/>
            <a:ext cx="4663440" cy="3767328"/>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54" name="Google Shape;54;p23"/>
          <p:cNvSpPr txBox="1">
            <a:spLocks noGrp="1"/>
          </p:cNvSpPr>
          <p:nvPr>
            <p:ph type="body" idx="2"/>
          </p:nvPr>
        </p:nvSpPr>
        <p:spPr>
          <a:xfrm>
            <a:off x="6011330" y="1998134"/>
            <a:ext cx="4663440" cy="3767328"/>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55" name="Google Shape;55;p23"/>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676656" y="2040467"/>
            <a:ext cx="4663440" cy="723400"/>
          </a:xfrm>
          <a:prstGeom prst="rect">
            <a:avLst/>
          </a:prstGeom>
          <a:noFill/>
          <a:ln>
            <a:noFill/>
          </a:ln>
        </p:spPr>
        <p:txBody>
          <a:bodyPr spcFirstLastPara="1" wrap="square" lIns="91425" tIns="45700" rIns="91425" bIns="45700" anchor="ctr" anchorCtr="0">
            <a:normAutofit/>
          </a:bodyPr>
          <a:lstStyle>
            <a:lvl1pPr marL="457200" lvl="0" indent="-228600" algn="l">
              <a:lnSpc>
                <a:spcPct val="85000"/>
              </a:lnSpc>
              <a:spcBef>
                <a:spcPts val="1300"/>
              </a:spcBef>
              <a:spcAft>
                <a:spcPts val="0"/>
              </a:spcAft>
              <a:buClr>
                <a:srgbClr val="262626"/>
              </a:buClr>
              <a:buSzPts val="2200"/>
              <a:buNone/>
              <a:defRPr sz="2200" b="0" cap="none">
                <a:solidFill>
                  <a:srgbClr val="262626"/>
                </a:solidFill>
                <a:latin typeface="Calibri"/>
                <a:ea typeface="Calibri"/>
                <a:cs typeface="Calibri"/>
                <a:sym typeface="Calibri"/>
              </a:defRPr>
            </a:lvl1pPr>
            <a:lvl2pPr marL="914400" lvl="1" indent="-228600" algn="l">
              <a:lnSpc>
                <a:spcPct val="85000"/>
              </a:lnSpc>
              <a:spcBef>
                <a:spcPts val="600"/>
              </a:spcBef>
              <a:spcAft>
                <a:spcPts val="0"/>
              </a:spcAft>
              <a:buClr>
                <a:srgbClr val="262626"/>
              </a:buClr>
              <a:buSzPts val="2000"/>
              <a:buNone/>
              <a:defRPr sz="2000" b="1"/>
            </a:lvl2pPr>
            <a:lvl3pPr marL="1371600" lvl="2" indent="-228600" algn="l">
              <a:lnSpc>
                <a:spcPct val="85000"/>
              </a:lnSpc>
              <a:spcBef>
                <a:spcPts val="600"/>
              </a:spcBef>
              <a:spcAft>
                <a:spcPts val="0"/>
              </a:spcAft>
              <a:buClr>
                <a:srgbClr val="262626"/>
              </a:buClr>
              <a:buSzPts val="1800"/>
              <a:buNone/>
              <a:defRPr sz="1800" b="1"/>
            </a:lvl3pPr>
            <a:lvl4pPr marL="1828800" lvl="3" indent="-228600" algn="l">
              <a:lnSpc>
                <a:spcPct val="85000"/>
              </a:lnSpc>
              <a:spcBef>
                <a:spcPts val="600"/>
              </a:spcBef>
              <a:spcAft>
                <a:spcPts val="0"/>
              </a:spcAft>
              <a:buClr>
                <a:srgbClr val="262626"/>
              </a:buClr>
              <a:buSzPts val="1600"/>
              <a:buNone/>
              <a:defRPr sz="1600" b="1"/>
            </a:lvl4pPr>
            <a:lvl5pPr marL="2286000" lvl="4" indent="-228600" algn="l">
              <a:lnSpc>
                <a:spcPct val="85000"/>
              </a:lnSpc>
              <a:spcBef>
                <a:spcPts val="600"/>
              </a:spcBef>
              <a:spcAft>
                <a:spcPts val="0"/>
              </a:spcAft>
              <a:buClr>
                <a:srgbClr val="262626"/>
              </a:buClr>
              <a:buSzPts val="1600"/>
              <a:buNone/>
              <a:defRPr sz="1600" b="1"/>
            </a:lvl5pPr>
            <a:lvl6pPr marL="2743200" lvl="5" indent="-228600" algn="l">
              <a:lnSpc>
                <a:spcPct val="85000"/>
              </a:lnSpc>
              <a:spcBef>
                <a:spcPts val="600"/>
              </a:spcBef>
              <a:spcAft>
                <a:spcPts val="0"/>
              </a:spcAft>
              <a:buClr>
                <a:srgbClr val="262626"/>
              </a:buClr>
              <a:buSzPts val="1600"/>
              <a:buNone/>
              <a:defRPr sz="1600" b="1"/>
            </a:lvl6pPr>
            <a:lvl7pPr marL="3200400" lvl="6" indent="-228600" algn="l">
              <a:lnSpc>
                <a:spcPct val="85000"/>
              </a:lnSpc>
              <a:spcBef>
                <a:spcPts val="600"/>
              </a:spcBef>
              <a:spcAft>
                <a:spcPts val="0"/>
              </a:spcAft>
              <a:buClr>
                <a:srgbClr val="262626"/>
              </a:buClr>
              <a:buSzPts val="1600"/>
              <a:buNone/>
              <a:defRPr sz="1600" b="1"/>
            </a:lvl7pPr>
            <a:lvl8pPr marL="3657600" lvl="7" indent="-228600" algn="l">
              <a:lnSpc>
                <a:spcPct val="85000"/>
              </a:lnSpc>
              <a:spcBef>
                <a:spcPts val="600"/>
              </a:spcBef>
              <a:spcAft>
                <a:spcPts val="0"/>
              </a:spcAft>
              <a:buClr>
                <a:srgbClr val="262626"/>
              </a:buClr>
              <a:buSzPts val="1600"/>
              <a:buNone/>
              <a:defRPr sz="1600" b="1"/>
            </a:lvl8pPr>
            <a:lvl9pPr marL="4114800" lvl="8" indent="-228600" algn="l">
              <a:lnSpc>
                <a:spcPct val="85000"/>
              </a:lnSpc>
              <a:spcBef>
                <a:spcPts val="600"/>
              </a:spcBef>
              <a:spcAft>
                <a:spcPts val="0"/>
              </a:spcAft>
              <a:buClr>
                <a:srgbClr val="262626"/>
              </a:buClr>
              <a:buSzPts val="1600"/>
              <a:buNone/>
              <a:defRPr sz="1600" b="1"/>
            </a:lvl9pPr>
          </a:lstStyle>
          <a:p>
            <a:endParaRPr/>
          </a:p>
        </p:txBody>
      </p:sp>
      <p:sp>
        <p:nvSpPr>
          <p:cNvPr id="61" name="Google Shape;61;p24"/>
          <p:cNvSpPr txBox="1">
            <a:spLocks noGrp="1"/>
          </p:cNvSpPr>
          <p:nvPr>
            <p:ph type="body" idx="2"/>
          </p:nvPr>
        </p:nvSpPr>
        <p:spPr>
          <a:xfrm>
            <a:off x="676656" y="2753084"/>
            <a:ext cx="4663440" cy="3200400"/>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62" name="Google Shape;62;p24"/>
          <p:cNvSpPr txBox="1">
            <a:spLocks noGrp="1"/>
          </p:cNvSpPr>
          <p:nvPr>
            <p:ph type="body" idx="3"/>
          </p:nvPr>
        </p:nvSpPr>
        <p:spPr>
          <a:xfrm>
            <a:off x="6007608" y="2038435"/>
            <a:ext cx="4663440" cy="722376"/>
          </a:xfrm>
          <a:prstGeom prst="rect">
            <a:avLst/>
          </a:prstGeom>
          <a:noFill/>
          <a:ln>
            <a:noFill/>
          </a:ln>
        </p:spPr>
        <p:txBody>
          <a:bodyPr spcFirstLastPara="1" wrap="square" lIns="91425" tIns="45700" rIns="91425" bIns="45700" anchor="ctr" anchorCtr="0">
            <a:normAutofit/>
          </a:bodyPr>
          <a:lstStyle>
            <a:lvl1pPr marL="457200" lvl="0" indent="-228600" algn="l">
              <a:lnSpc>
                <a:spcPct val="85000"/>
              </a:lnSpc>
              <a:spcBef>
                <a:spcPts val="1300"/>
              </a:spcBef>
              <a:spcAft>
                <a:spcPts val="0"/>
              </a:spcAft>
              <a:buClr>
                <a:srgbClr val="262626"/>
              </a:buClr>
              <a:buSzPts val="2200"/>
              <a:buNone/>
              <a:defRPr sz="2200" b="0" cap="none">
                <a:solidFill>
                  <a:srgbClr val="262626"/>
                </a:solidFill>
                <a:latin typeface="Calibri"/>
                <a:ea typeface="Calibri"/>
                <a:cs typeface="Calibri"/>
                <a:sym typeface="Calibri"/>
              </a:defRPr>
            </a:lvl1pPr>
            <a:lvl2pPr marL="914400" lvl="1" indent="-228600" algn="l">
              <a:lnSpc>
                <a:spcPct val="85000"/>
              </a:lnSpc>
              <a:spcBef>
                <a:spcPts val="600"/>
              </a:spcBef>
              <a:spcAft>
                <a:spcPts val="0"/>
              </a:spcAft>
              <a:buClr>
                <a:srgbClr val="262626"/>
              </a:buClr>
              <a:buSzPts val="2000"/>
              <a:buNone/>
              <a:defRPr sz="2000" b="1"/>
            </a:lvl2pPr>
            <a:lvl3pPr marL="1371600" lvl="2" indent="-228600" algn="l">
              <a:lnSpc>
                <a:spcPct val="85000"/>
              </a:lnSpc>
              <a:spcBef>
                <a:spcPts val="600"/>
              </a:spcBef>
              <a:spcAft>
                <a:spcPts val="0"/>
              </a:spcAft>
              <a:buClr>
                <a:srgbClr val="262626"/>
              </a:buClr>
              <a:buSzPts val="1800"/>
              <a:buNone/>
              <a:defRPr sz="1800" b="1"/>
            </a:lvl3pPr>
            <a:lvl4pPr marL="1828800" lvl="3" indent="-228600" algn="l">
              <a:lnSpc>
                <a:spcPct val="85000"/>
              </a:lnSpc>
              <a:spcBef>
                <a:spcPts val="600"/>
              </a:spcBef>
              <a:spcAft>
                <a:spcPts val="0"/>
              </a:spcAft>
              <a:buClr>
                <a:srgbClr val="262626"/>
              </a:buClr>
              <a:buSzPts val="1600"/>
              <a:buNone/>
              <a:defRPr sz="1600" b="1"/>
            </a:lvl4pPr>
            <a:lvl5pPr marL="2286000" lvl="4" indent="-228600" algn="l">
              <a:lnSpc>
                <a:spcPct val="85000"/>
              </a:lnSpc>
              <a:spcBef>
                <a:spcPts val="600"/>
              </a:spcBef>
              <a:spcAft>
                <a:spcPts val="0"/>
              </a:spcAft>
              <a:buClr>
                <a:srgbClr val="262626"/>
              </a:buClr>
              <a:buSzPts val="1600"/>
              <a:buNone/>
              <a:defRPr sz="1600" b="1"/>
            </a:lvl5pPr>
            <a:lvl6pPr marL="2743200" lvl="5" indent="-228600" algn="l">
              <a:lnSpc>
                <a:spcPct val="85000"/>
              </a:lnSpc>
              <a:spcBef>
                <a:spcPts val="600"/>
              </a:spcBef>
              <a:spcAft>
                <a:spcPts val="0"/>
              </a:spcAft>
              <a:buClr>
                <a:srgbClr val="262626"/>
              </a:buClr>
              <a:buSzPts val="1600"/>
              <a:buNone/>
              <a:defRPr sz="1600" b="1"/>
            </a:lvl6pPr>
            <a:lvl7pPr marL="3200400" lvl="6" indent="-228600" algn="l">
              <a:lnSpc>
                <a:spcPct val="85000"/>
              </a:lnSpc>
              <a:spcBef>
                <a:spcPts val="600"/>
              </a:spcBef>
              <a:spcAft>
                <a:spcPts val="0"/>
              </a:spcAft>
              <a:buClr>
                <a:srgbClr val="262626"/>
              </a:buClr>
              <a:buSzPts val="1600"/>
              <a:buNone/>
              <a:defRPr sz="1600" b="1"/>
            </a:lvl7pPr>
            <a:lvl8pPr marL="3657600" lvl="7" indent="-228600" algn="l">
              <a:lnSpc>
                <a:spcPct val="85000"/>
              </a:lnSpc>
              <a:spcBef>
                <a:spcPts val="600"/>
              </a:spcBef>
              <a:spcAft>
                <a:spcPts val="0"/>
              </a:spcAft>
              <a:buClr>
                <a:srgbClr val="262626"/>
              </a:buClr>
              <a:buSzPts val="1600"/>
              <a:buNone/>
              <a:defRPr sz="1600" b="1"/>
            </a:lvl8pPr>
            <a:lvl9pPr marL="4114800" lvl="8" indent="-228600" algn="l">
              <a:lnSpc>
                <a:spcPct val="85000"/>
              </a:lnSpc>
              <a:spcBef>
                <a:spcPts val="600"/>
              </a:spcBef>
              <a:spcAft>
                <a:spcPts val="0"/>
              </a:spcAft>
              <a:buClr>
                <a:srgbClr val="262626"/>
              </a:buClr>
              <a:buSzPts val="1600"/>
              <a:buNone/>
              <a:defRPr sz="1600" b="1"/>
            </a:lvl9pPr>
          </a:lstStyle>
          <a:p>
            <a:endParaRPr/>
          </a:p>
        </p:txBody>
      </p:sp>
      <p:sp>
        <p:nvSpPr>
          <p:cNvPr id="63" name="Google Shape;63;p24"/>
          <p:cNvSpPr txBox="1">
            <a:spLocks noGrp="1"/>
          </p:cNvSpPr>
          <p:nvPr>
            <p:ph type="body" idx="4"/>
          </p:nvPr>
        </p:nvSpPr>
        <p:spPr>
          <a:xfrm>
            <a:off x="6007608" y="2750990"/>
            <a:ext cx="4663440" cy="3200400"/>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64" name="Google Shape;64;p24"/>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7"/>
        <p:cNvGrpSpPr/>
        <p:nvPr/>
      </p:nvGrpSpPr>
      <p:grpSpPr>
        <a:xfrm>
          <a:off x="0" y="0"/>
          <a:ext cx="0" cy="0"/>
          <a:chOff x="0" y="0"/>
          <a:chExt cx="0" cy="0"/>
        </a:xfrm>
      </p:grpSpPr>
      <p:sp>
        <p:nvSpPr>
          <p:cNvPr id="68" name="Google Shape;68;p25"/>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5"/>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72"/>
        <p:cNvGrpSpPr/>
        <p:nvPr/>
      </p:nvGrpSpPr>
      <p:grpSpPr>
        <a:xfrm>
          <a:off x="0" y="0"/>
          <a:ext cx="0" cy="0"/>
          <a:chOff x="0" y="0"/>
          <a:chExt cx="0" cy="0"/>
        </a:xfrm>
      </p:grpSpPr>
      <p:sp>
        <p:nvSpPr>
          <p:cNvPr id="73" name="Google Shape;73;p26"/>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6"/>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6"/>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accent1"/>
              </a:buClr>
              <a:buSzPts val="5400"/>
              <a:buFont typeface="Calibri"/>
              <a:buNone/>
              <a:defRPr sz="5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676656" y="2011680"/>
            <a:ext cx="10753725" cy="37661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85000"/>
              </a:lnSpc>
              <a:spcBef>
                <a:spcPts val="1300"/>
              </a:spcBef>
              <a:spcAft>
                <a:spcPts val="0"/>
              </a:spcAft>
              <a:buClr>
                <a:srgbClr val="262626"/>
              </a:buClr>
              <a:buSzPts val="2400"/>
              <a:buFont typeface="Arial"/>
              <a:buChar char=" "/>
              <a:defRPr sz="2400" b="0" i="0" u="none" strike="noStrike" cap="none">
                <a:solidFill>
                  <a:srgbClr val="262626"/>
                </a:solidFill>
                <a:latin typeface="Calibri"/>
                <a:ea typeface="Calibri"/>
                <a:cs typeface="Calibri"/>
                <a:sym typeface="Calibri"/>
              </a:defRPr>
            </a:lvl1pPr>
            <a:lvl2pPr marL="914400" marR="0" lvl="1" indent="-381000" algn="l" rtl="0">
              <a:lnSpc>
                <a:spcPct val="85000"/>
              </a:lnSpc>
              <a:spcBef>
                <a:spcPts val="600"/>
              </a:spcBef>
              <a:spcAft>
                <a:spcPts val="0"/>
              </a:spcAft>
              <a:buClr>
                <a:srgbClr val="262626"/>
              </a:buClr>
              <a:buSzPts val="2400"/>
              <a:buFont typeface="Arial"/>
              <a:buChar char=" "/>
              <a:defRPr sz="2400" b="0" i="0" u="none" strike="noStrike" cap="none">
                <a:solidFill>
                  <a:srgbClr val="262626"/>
                </a:solidFill>
                <a:latin typeface="Calibri"/>
                <a:ea typeface="Calibri"/>
                <a:cs typeface="Calibri"/>
                <a:sym typeface="Calibri"/>
              </a:defRPr>
            </a:lvl2pPr>
            <a:lvl3pPr marL="1371600" marR="0" lvl="2" indent="-355600" algn="l" rtl="0">
              <a:lnSpc>
                <a:spcPct val="85000"/>
              </a:lnSpc>
              <a:spcBef>
                <a:spcPts val="600"/>
              </a:spcBef>
              <a:spcAft>
                <a:spcPts val="0"/>
              </a:spcAft>
              <a:buClr>
                <a:srgbClr val="262626"/>
              </a:buClr>
              <a:buSzPts val="2000"/>
              <a:buFont typeface="Arial"/>
              <a:buChar char=" "/>
              <a:defRPr sz="2000" b="0" i="1" u="none" strike="noStrike" cap="none">
                <a:solidFill>
                  <a:srgbClr val="262626"/>
                </a:solidFill>
                <a:latin typeface="Calibri"/>
                <a:ea typeface="Calibri"/>
                <a:cs typeface="Calibri"/>
                <a:sym typeface="Calibri"/>
              </a:defRPr>
            </a:lvl3pPr>
            <a:lvl4pPr marL="1828800" marR="0" lvl="3"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4pPr>
            <a:lvl5pPr marL="2286000" marR="0" lvl="4"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5pPr>
            <a:lvl6pPr marL="2743200" marR="0" lvl="5"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6pPr>
            <a:lvl7pPr marL="3200400" marR="0" lvl="6"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7pPr>
            <a:lvl8pPr marL="3657600" marR="0" lvl="7"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8pPr>
            <a:lvl9pPr marL="4114800" marR="0" lvl="8"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5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5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300" b="0" i="0" u="none" strike="noStrike" cap="none">
                <a:solidFill>
                  <a:schemeClr val="accent1"/>
                </a:solidFill>
                <a:latin typeface="Calibri"/>
                <a:ea typeface="Calibri"/>
                <a:cs typeface="Calibri"/>
                <a:sym typeface="Calibri"/>
              </a:defRPr>
            </a:lvl1pPr>
            <a:lvl2pPr marL="0" marR="0" lvl="1" indent="0" algn="r" rtl="0">
              <a:spcBef>
                <a:spcPts val="0"/>
              </a:spcBef>
              <a:buNone/>
              <a:defRPr sz="10300" b="0" i="0" u="none" strike="noStrike" cap="none">
                <a:solidFill>
                  <a:schemeClr val="accent1"/>
                </a:solidFill>
                <a:latin typeface="Calibri"/>
                <a:ea typeface="Calibri"/>
                <a:cs typeface="Calibri"/>
                <a:sym typeface="Calibri"/>
              </a:defRPr>
            </a:lvl2pPr>
            <a:lvl3pPr marL="0" marR="0" lvl="2" indent="0" algn="r" rtl="0">
              <a:spcBef>
                <a:spcPts val="0"/>
              </a:spcBef>
              <a:buNone/>
              <a:defRPr sz="10300" b="0" i="0" u="none" strike="noStrike" cap="none">
                <a:solidFill>
                  <a:schemeClr val="accent1"/>
                </a:solidFill>
                <a:latin typeface="Calibri"/>
                <a:ea typeface="Calibri"/>
                <a:cs typeface="Calibri"/>
                <a:sym typeface="Calibri"/>
              </a:defRPr>
            </a:lvl3pPr>
            <a:lvl4pPr marL="0" marR="0" lvl="3" indent="0" algn="r" rtl="0">
              <a:spcBef>
                <a:spcPts val="0"/>
              </a:spcBef>
              <a:buNone/>
              <a:defRPr sz="10300" b="0" i="0" u="none" strike="noStrike" cap="none">
                <a:solidFill>
                  <a:schemeClr val="accent1"/>
                </a:solidFill>
                <a:latin typeface="Calibri"/>
                <a:ea typeface="Calibri"/>
                <a:cs typeface="Calibri"/>
                <a:sym typeface="Calibri"/>
              </a:defRPr>
            </a:lvl4pPr>
            <a:lvl5pPr marL="0" marR="0" lvl="4" indent="0" algn="r" rtl="0">
              <a:spcBef>
                <a:spcPts val="0"/>
              </a:spcBef>
              <a:buNone/>
              <a:defRPr sz="10300" b="0" i="0" u="none" strike="noStrike" cap="none">
                <a:solidFill>
                  <a:schemeClr val="accent1"/>
                </a:solidFill>
                <a:latin typeface="Calibri"/>
                <a:ea typeface="Calibri"/>
                <a:cs typeface="Calibri"/>
                <a:sym typeface="Calibri"/>
              </a:defRPr>
            </a:lvl5pPr>
            <a:lvl6pPr marL="0" marR="0" lvl="5" indent="0" algn="r" rtl="0">
              <a:spcBef>
                <a:spcPts val="0"/>
              </a:spcBef>
              <a:buNone/>
              <a:defRPr sz="10300" b="0" i="0" u="none" strike="noStrike" cap="none">
                <a:solidFill>
                  <a:schemeClr val="accent1"/>
                </a:solidFill>
                <a:latin typeface="Calibri"/>
                <a:ea typeface="Calibri"/>
                <a:cs typeface="Calibri"/>
                <a:sym typeface="Calibri"/>
              </a:defRPr>
            </a:lvl6pPr>
            <a:lvl7pPr marL="0" marR="0" lvl="6" indent="0" algn="r" rtl="0">
              <a:spcBef>
                <a:spcPts val="0"/>
              </a:spcBef>
              <a:buNone/>
              <a:defRPr sz="10300" b="0" i="0" u="none" strike="noStrike" cap="none">
                <a:solidFill>
                  <a:schemeClr val="accent1"/>
                </a:solidFill>
                <a:latin typeface="Calibri"/>
                <a:ea typeface="Calibri"/>
                <a:cs typeface="Calibri"/>
                <a:sym typeface="Calibri"/>
              </a:defRPr>
            </a:lvl7pPr>
            <a:lvl8pPr marL="0" marR="0" lvl="7" indent="0" algn="r" rtl="0">
              <a:spcBef>
                <a:spcPts val="0"/>
              </a:spcBef>
              <a:buNone/>
              <a:defRPr sz="10300" b="0" i="0" u="none" strike="noStrike" cap="none">
                <a:solidFill>
                  <a:schemeClr val="accent1"/>
                </a:solidFill>
                <a:latin typeface="Calibri"/>
                <a:ea typeface="Calibri"/>
                <a:cs typeface="Calibri"/>
                <a:sym typeface="Calibri"/>
              </a:defRPr>
            </a:lvl8pPr>
            <a:lvl9pPr marL="0" marR="0" lvl="8" indent="0" algn="r" rtl="0">
              <a:spcBef>
                <a:spcPts val="0"/>
              </a:spcBef>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desarrollo.edu.py/"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hart" Target="../charts/chart20.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23.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20" name="Google Shape;120;p1"/>
          <p:cNvPicPr preferRelativeResize="0"/>
          <p:nvPr/>
        </p:nvPicPr>
        <p:blipFill rotWithShape="1">
          <a:blip r:embed="rId3">
            <a:alphaModFix/>
          </a:blip>
          <a:srcRect t="21070" b="31213"/>
          <a:stretch/>
        </p:blipFill>
        <p:spPr>
          <a:xfrm>
            <a:off x="7976382" y="3660323"/>
            <a:ext cx="4411771" cy="2992592"/>
          </a:xfrm>
          <a:prstGeom prst="rect">
            <a:avLst/>
          </a:prstGeom>
          <a:noFill/>
          <a:ln>
            <a:noFill/>
          </a:ln>
        </p:spPr>
      </p:pic>
      <p:sp>
        <p:nvSpPr>
          <p:cNvPr id="121" name="Google Shape;121;p1"/>
          <p:cNvSpPr txBox="1"/>
          <p:nvPr/>
        </p:nvSpPr>
        <p:spPr>
          <a:xfrm>
            <a:off x="443700" y="2016166"/>
            <a:ext cx="11304600" cy="3355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4800"/>
              <a:buFont typeface="Calibri"/>
              <a:buNone/>
            </a:pPr>
            <a:r>
              <a:rPr lang="en-US" sz="4000" b="1">
                <a:solidFill>
                  <a:schemeClr val="lt1"/>
                </a:solidFill>
                <a:latin typeface="Poppins"/>
                <a:ea typeface="Poppins"/>
                <a:cs typeface="Poppins"/>
                <a:sym typeface="Poppins"/>
              </a:rPr>
              <a:t>Encuesta Juvenil del Instituto Desarrollo (IDEJ) – Segunda </a:t>
            </a:r>
            <a:r>
              <a:rPr lang="en-US" sz="4000" b="1" err="1">
                <a:solidFill>
                  <a:schemeClr val="lt1"/>
                </a:solidFill>
                <a:latin typeface="Poppins"/>
                <a:ea typeface="Poppins"/>
                <a:cs typeface="Poppins"/>
                <a:sym typeface="Poppins"/>
              </a:rPr>
              <a:t>Edición</a:t>
            </a:r>
            <a:endParaRPr sz="400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accent1"/>
              </a:buClr>
              <a:buSzPts val="4800"/>
              <a:buFont typeface="Calibri"/>
              <a:buNone/>
            </a:pPr>
            <a:endParaRPr sz="2200">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accent1"/>
              </a:buClr>
              <a:buSzPts val="4800"/>
              <a:buFont typeface="Calibri"/>
              <a:buNone/>
            </a:pPr>
            <a:endParaRPr sz="2100">
              <a:solidFill>
                <a:schemeClr val="lt1"/>
              </a:solidFill>
              <a:latin typeface="Poppins"/>
              <a:ea typeface="Poppins"/>
              <a:cs typeface="Poppins"/>
              <a:sym typeface="Poppins"/>
            </a:endParaRPr>
          </a:p>
        </p:txBody>
      </p:sp>
      <p:sp>
        <p:nvSpPr>
          <p:cNvPr id="122" name="Google Shape;122;p1"/>
          <p:cNvSpPr txBox="1"/>
          <p:nvPr/>
        </p:nvSpPr>
        <p:spPr>
          <a:xfrm>
            <a:off x="4334942" y="5372330"/>
            <a:ext cx="75177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100" dirty="0">
                <a:solidFill>
                  <a:schemeClr val="lt1"/>
                </a:solidFill>
                <a:latin typeface="Poppins"/>
                <a:ea typeface="Poppins"/>
                <a:cs typeface="Poppins"/>
                <a:sym typeface="Poppins"/>
              </a:rPr>
              <a:t>Febrero, 2023</a:t>
            </a:r>
            <a:endParaRPr sz="1100" dirty="0">
              <a:latin typeface="Poppins"/>
              <a:ea typeface="Poppins"/>
              <a:cs typeface="Poppins"/>
              <a:sym typeface="Poppins"/>
            </a:endParaRPr>
          </a:p>
        </p:txBody>
      </p:sp>
      <p:grpSp>
        <p:nvGrpSpPr>
          <p:cNvPr id="8" name="Grupo 7">
            <a:extLst>
              <a:ext uri="{FF2B5EF4-FFF2-40B4-BE49-F238E27FC236}">
                <a16:creationId xmlns:a16="http://schemas.microsoft.com/office/drawing/2014/main" id="{74CEB1BB-4289-4E16-917C-B825A7FDE688}"/>
              </a:ext>
            </a:extLst>
          </p:cNvPr>
          <p:cNvGrpSpPr/>
          <p:nvPr/>
        </p:nvGrpSpPr>
        <p:grpSpPr>
          <a:xfrm>
            <a:off x="7636557" y="177161"/>
            <a:ext cx="4078392" cy="845199"/>
            <a:chOff x="7636557" y="177161"/>
            <a:chExt cx="4078392" cy="845199"/>
          </a:xfrm>
        </p:grpSpPr>
        <p:pic>
          <p:nvPicPr>
            <p:cNvPr id="9" name="Google Shape;118;p1">
              <a:extLst>
                <a:ext uri="{FF2B5EF4-FFF2-40B4-BE49-F238E27FC236}">
                  <a16:creationId xmlns:a16="http://schemas.microsoft.com/office/drawing/2014/main" id="{FDB7D05B-3BAF-4CD7-BDA1-8E152A84F555}"/>
                </a:ext>
              </a:extLst>
            </p:cNvPr>
            <p:cNvPicPr preferRelativeResize="0"/>
            <p:nvPr/>
          </p:nvPicPr>
          <p:blipFill rotWithShape="1">
            <a:blip r:embed="rId4">
              <a:alphaModFix/>
            </a:blip>
            <a:srcRect/>
            <a:stretch/>
          </p:blipFill>
          <p:spPr>
            <a:xfrm>
              <a:off x="7636557" y="177161"/>
              <a:ext cx="2097268" cy="845199"/>
            </a:xfrm>
            <a:prstGeom prst="rect">
              <a:avLst/>
            </a:prstGeom>
            <a:noFill/>
            <a:ln>
              <a:noFill/>
            </a:ln>
          </p:spPr>
        </p:pic>
        <p:pic>
          <p:nvPicPr>
            <p:cNvPr id="10" name="Google Shape;119;p1">
              <a:extLst>
                <a:ext uri="{FF2B5EF4-FFF2-40B4-BE49-F238E27FC236}">
                  <a16:creationId xmlns:a16="http://schemas.microsoft.com/office/drawing/2014/main" id="{14A1CB40-51C8-4F19-81E5-06E566EC3629}"/>
                </a:ext>
              </a:extLst>
            </p:cNvPr>
            <p:cNvPicPr preferRelativeResize="0"/>
            <p:nvPr/>
          </p:nvPicPr>
          <p:blipFill rotWithShape="1">
            <a:blip r:embed="rId5">
              <a:alphaModFix/>
            </a:blip>
            <a:srcRect/>
            <a:stretch/>
          </p:blipFill>
          <p:spPr>
            <a:xfrm>
              <a:off x="9983000" y="207553"/>
              <a:ext cx="1731949" cy="794659"/>
            </a:xfrm>
            <a:prstGeom prst="rect">
              <a:avLst/>
            </a:prstGeom>
            <a:noFill/>
            <a:ln>
              <a:noFill/>
            </a:ln>
          </p:spPr>
        </p:pic>
      </p:grpSp>
      <p:sp>
        <p:nvSpPr>
          <p:cNvPr id="2" name="TextBox 1">
            <a:extLst>
              <a:ext uri="{FF2B5EF4-FFF2-40B4-BE49-F238E27FC236}">
                <a16:creationId xmlns:a16="http://schemas.microsoft.com/office/drawing/2014/main" id="{32B172B6-5218-4F93-9CDD-D9090237A1F3}"/>
              </a:ext>
            </a:extLst>
          </p:cNvPr>
          <p:cNvSpPr txBox="1"/>
          <p:nvPr/>
        </p:nvSpPr>
        <p:spPr>
          <a:xfrm>
            <a:off x="4606521" y="6231431"/>
            <a:ext cx="3487271" cy="307777"/>
          </a:xfrm>
          <a:prstGeom prst="rect">
            <a:avLst/>
          </a:prstGeom>
          <a:noFill/>
        </p:spPr>
        <p:txBody>
          <a:bodyPr wrap="square" rtlCol="0">
            <a:spAutoFit/>
          </a:bodyPr>
          <a:lstStyle/>
          <a:p>
            <a:r>
              <a:rPr lang="es-PY" dirty="0">
                <a:solidFill>
                  <a:schemeClr val="bg1"/>
                </a:solidFill>
                <a:hlinkClick r:id="rId6">
                  <a:extLst>
                    <a:ext uri="{A12FA001-AC4F-418D-AE19-62706E023703}">
                      <ahyp:hlinkClr xmlns:ahyp="http://schemas.microsoft.com/office/drawing/2018/hyperlinkcolor" val="tx"/>
                    </a:ext>
                  </a:extLst>
                </a:hlinkClick>
              </a:rPr>
              <a:t>www.desarrollo.edu.py</a:t>
            </a:r>
            <a:r>
              <a:rPr lang="es-PY" dirty="0">
                <a:solidFill>
                  <a:schemeClr val="bg1"/>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10</a:t>
            </a:fld>
            <a:endParaRPr/>
          </a:p>
        </p:txBody>
      </p:sp>
      <p:sp>
        <p:nvSpPr>
          <p:cNvPr id="271" name="Google Shape;271;p10"/>
          <p:cNvSpPr txBox="1"/>
          <p:nvPr/>
        </p:nvSpPr>
        <p:spPr>
          <a:xfrm>
            <a:off x="6463262" y="5711462"/>
            <a:ext cx="4470068" cy="401040"/>
          </a:xfrm>
          <a:prstGeom prst="rect">
            <a:avLst/>
          </a:prstGeom>
          <a:noFill/>
          <a:ln>
            <a:noFill/>
          </a:ln>
        </p:spPr>
        <p:txBody>
          <a:bodyPr spcFirstLastPara="1" wrap="square" lIns="91425" tIns="45700" rIns="91425" bIns="45700" anchor="ctr" anchorCtr="0">
            <a:no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sp>
        <p:nvSpPr>
          <p:cNvPr id="273" name="Google Shape;273;p10"/>
          <p:cNvSpPr txBox="1"/>
          <p:nvPr/>
        </p:nvSpPr>
        <p:spPr>
          <a:xfrm>
            <a:off x="1283016" y="1879231"/>
            <a:ext cx="6930255" cy="528177"/>
          </a:xfrm>
          <a:prstGeom prst="rect">
            <a:avLst/>
          </a:prstGeom>
          <a:noFill/>
          <a:ln>
            <a:noFill/>
          </a:ln>
        </p:spPr>
        <p:txBody>
          <a:bodyPr spcFirstLastPara="1" wrap="square" lIns="91425" tIns="45700" rIns="91425" bIns="45700" anchor="ctr" anchorCtr="0">
            <a:normAutofit/>
          </a:bodyPr>
          <a:lstStyle/>
          <a:p>
            <a:pPr marL="91440" marR="0" lvl="0" indent="-114300" algn="just" rtl="0">
              <a:lnSpc>
                <a:spcPct val="85000"/>
              </a:lnSpc>
              <a:spcBef>
                <a:spcPts val="0"/>
              </a:spcBef>
              <a:spcAft>
                <a:spcPts val="0"/>
              </a:spcAft>
              <a:buClr>
                <a:srgbClr val="262626"/>
              </a:buClr>
              <a:buSzPts val="1800"/>
              <a:buFont typeface="Arial"/>
              <a:buChar char=" "/>
            </a:pPr>
            <a:endParaRPr sz="1800" b="1" i="0" u="none" strike="noStrike" cap="none">
              <a:solidFill>
                <a:srgbClr val="262626"/>
              </a:solidFill>
              <a:latin typeface="Arial"/>
              <a:ea typeface="Arial"/>
              <a:cs typeface="Arial"/>
              <a:sym typeface="Arial"/>
            </a:endParaRPr>
          </a:p>
        </p:txBody>
      </p:sp>
      <p:sp>
        <p:nvSpPr>
          <p:cNvPr id="275" name="Google Shape;275;p10"/>
          <p:cNvSpPr txBox="1"/>
          <p:nvPr/>
        </p:nvSpPr>
        <p:spPr>
          <a:xfrm>
            <a:off x="-10343" y="393586"/>
            <a:ext cx="12200774" cy="979800"/>
          </a:xfrm>
          <a:prstGeom prst="rect">
            <a:avLst/>
          </a:prstGeom>
          <a:noFill/>
          <a:ln>
            <a:noFill/>
          </a:ln>
        </p:spPr>
        <p:txBody>
          <a:bodyPr spcFirstLastPara="1" wrap="square" lIns="91425" tIns="91425" rIns="91425" bIns="91425" anchor="ctr" anchorCtr="0">
            <a:noAutofit/>
          </a:bodyPr>
          <a:lstStyle/>
          <a:p>
            <a:pPr algn="ctr">
              <a:lnSpc>
                <a:spcPct val="160000"/>
              </a:lnSpc>
              <a:spcBef>
                <a:spcPts val="800"/>
              </a:spcBef>
            </a:pPr>
            <a:r>
              <a:rPr lang="es-PY" sz="2000" b="1">
                <a:latin typeface="Poppins"/>
              </a:rPr>
              <a:t>Más del 60% de los jóvenes declararon haber participado en las últimas elecciones municipales</a:t>
            </a:r>
            <a:endParaRPr lang="es-MX" sz="2000">
              <a:latin typeface="Poppins"/>
            </a:endParaRPr>
          </a:p>
        </p:txBody>
      </p:sp>
      <p:grpSp>
        <p:nvGrpSpPr>
          <p:cNvPr id="10" name="Grupo 9">
            <a:extLst>
              <a:ext uri="{FF2B5EF4-FFF2-40B4-BE49-F238E27FC236}">
                <a16:creationId xmlns:a16="http://schemas.microsoft.com/office/drawing/2014/main" id="{B4D8943A-D7F7-4B91-94C7-9C8F1A0B0E4A}"/>
              </a:ext>
            </a:extLst>
          </p:cNvPr>
          <p:cNvGrpSpPr/>
          <p:nvPr/>
        </p:nvGrpSpPr>
        <p:grpSpPr>
          <a:xfrm>
            <a:off x="779489" y="5493261"/>
            <a:ext cx="4268594" cy="824006"/>
            <a:chOff x="767863" y="5375517"/>
            <a:chExt cx="4268594" cy="824006"/>
          </a:xfrm>
        </p:grpSpPr>
        <p:pic>
          <p:nvPicPr>
            <p:cNvPr id="11" name="Imagen 10">
              <a:extLst>
                <a:ext uri="{FF2B5EF4-FFF2-40B4-BE49-F238E27FC236}">
                  <a16:creationId xmlns:a16="http://schemas.microsoft.com/office/drawing/2014/main" id="{912E8768-B9CB-4EAD-8A42-7675211E6787}"/>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2" name="Imagen 11">
              <a:extLst>
                <a:ext uri="{FF2B5EF4-FFF2-40B4-BE49-F238E27FC236}">
                  <a16:creationId xmlns:a16="http://schemas.microsoft.com/office/drawing/2014/main" id="{E084F13D-579A-40F0-818F-52FB843F30D3}"/>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5" name="Google Shape;397;gd18e5c40bf_0_193">
            <a:extLst>
              <a:ext uri="{FF2B5EF4-FFF2-40B4-BE49-F238E27FC236}">
                <a16:creationId xmlns:a16="http://schemas.microsoft.com/office/drawing/2014/main" id="{183F3059-1AA6-4762-BDB9-8866E655991F}"/>
              </a:ext>
            </a:extLst>
          </p:cNvPr>
          <p:cNvSpPr txBox="1">
            <a:spLocks noGrp="1"/>
          </p:cNvSpPr>
          <p:nvPr>
            <p:ph type="body" idx="1"/>
          </p:nvPr>
        </p:nvSpPr>
        <p:spPr>
          <a:xfrm>
            <a:off x="616530" y="2143319"/>
            <a:ext cx="4655731"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tx1"/>
                </a:solidFill>
                <a:latin typeface="Poppins"/>
                <a:ea typeface="Poppins"/>
                <a:cs typeface="Poppins"/>
              </a:rPr>
              <a:t>El 64% de los encuestados declaró participar en las municipales 2021, superando a los registros del TSJE para la población joven en las últimas 2 elecciones municipales.</a:t>
            </a:r>
          </a:p>
          <a:p>
            <a:pPr marL="0" indent="0">
              <a:buClr>
                <a:schemeClr val="dk1"/>
              </a:buClr>
              <a:buSzPts val="2400"/>
              <a:buNone/>
            </a:pPr>
            <a:endParaRPr lang="es-PY" sz="2000" dirty="0">
              <a:solidFill>
                <a:schemeClr val="tx1"/>
              </a:solidFill>
              <a:latin typeface="Poppins"/>
              <a:ea typeface="Poppins"/>
              <a:cs typeface="Poppins"/>
            </a:endParaRPr>
          </a:p>
        </p:txBody>
      </p:sp>
      <p:graphicFrame>
        <p:nvGraphicFramePr>
          <p:cNvPr id="13" name="Gráfico 12">
            <a:extLst>
              <a:ext uri="{FF2B5EF4-FFF2-40B4-BE49-F238E27FC236}">
                <a16:creationId xmlns:a16="http://schemas.microsoft.com/office/drawing/2014/main" id="{8DDA1595-63C2-4E36-B4BE-3146442FF20C}"/>
              </a:ext>
            </a:extLst>
          </p:cNvPr>
          <p:cNvGraphicFramePr/>
          <p:nvPr>
            <p:extLst>
              <p:ext uri="{D42A27DB-BD31-4B8C-83A1-F6EECF244321}">
                <p14:modId xmlns:p14="http://schemas.microsoft.com/office/powerpoint/2010/main" val="4040976056"/>
              </p:ext>
            </p:extLst>
          </p:nvPr>
        </p:nvGraphicFramePr>
        <p:xfrm>
          <a:off x="5787514" y="2303543"/>
          <a:ext cx="5787956" cy="34079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839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11</a:t>
            </a:fld>
            <a:endParaRPr/>
          </a:p>
        </p:txBody>
      </p:sp>
      <p:sp>
        <p:nvSpPr>
          <p:cNvPr id="271" name="Google Shape;271;p10"/>
          <p:cNvSpPr txBox="1"/>
          <p:nvPr/>
        </p:nvSpPr>
        <p:spPr>
          <a:xfrm>
            <a:off x="6463262" y="5711462"/>
            <a:ext cx="4470068" cy="401040"/>
          </a:xfrm>
          <a:prstGeom prst="rect">
            <a:avLst/>
          </a:prstGeom>
          <a:noFill/>
          <a:ln>
            <a:noFill/>
          </a:ln>
        </p:spPr>
        <p:txBody>
          <a:bodyPr spcFirstLastPara="1" wrap="square" lIns="91425" tIns="45700" rIns="91425" bIns="45700" anchor="ctr" anchorCtr="0">
            <a:no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sp>
        <p:nvSpPr>
          <p:cNvPr id="273" name="Google Shape;273;p10"/>
          <p:cNvSpPr txBox="1"/>
          <p:nvPr/>
        </p:nvSpPr>
        <p:spPr>
          <a:xfrm>
            <a:off x="1283016" y="1879231"/>
            <a:ext cx="6930255" cy="528177"/>
          </a:xfrm>
          <a:prstGeom prst="rect">
            <a:avLst/>
          </a:prstGeom>
          <a:noFill/>
          <a:ln>
            <a:noFill/>
          </a:ln>
        </p:spPr>
        <p:txBody>
          <a:bodyPr spcFirstLastPara="1" wrap="square" lIns="91425" tIns="45700" rIns="91425" bIns="45700" anchor="ctr" anchorCtr="0">
            <a:normAutofit/>
          </a:bodyPr>
          <a:lstStyle/>
          <a:p>
            <a:pPr marL="91440" marR="0" lvl="0" indent="-114300" algn="just" rtl="0">
              <a:lnSpc>
                <a:spcPct val="85000"/>
              </a:lnSpc>
              <a:spcBef>
                <a:spcPts val="0"/>
              </a:spcBef>
              <a:spcAft>
                <a:spcPts val="0"/>
              </a:spcAft>
              <a:buClr>
                <a:srgbClr val="262626"/>
              </a:buClr>
              <a:buSzPts val="1800"/>
              <a:buFont typeface="Arial"/>
              <a:buChar char=" "/>
            </a:pPr>
            <a:endParaRPr sz="1800" b="1" i="0" u="none" strike="noStrike" cap="none">
              <a:solidFill>
                <a:srgbClr val="262626"/>
              </a:solidFill>
              <a:latin typeface="Arial"/>
              <a:ea typeface="Arial"/>
              <a:cs typeface="Arial"/>
              <a:sym typeface="Arial"/>
            </a:endParaRPr>
          </a:p>
        </p:txBody>
      </p:sp>
      <p:sp>
        <p:nvSpPr>
          <p:cNvPr id="275" name="Google Shape;275;p10"/>
          <p:cNvSpPr txBox="1"/>
          <p:nvPr/>
        </p:nvSpPr>
        <p:spPr>
          <a:xfrm>
            <a:off x="-10343" y="393586"/>
            <a:ext cx="12200774" cy="979800"/>
          </a:xfrm>
          <a:prstGeom prst="rect">
            <a:avLst/>
          </a:prstGeom>
          <a:noFill/>
          <a:ln>
            <a:noFill/>
          </a:ln>
        </p:spPr>
        <p:txBody>
          <a:bodyPr spcFirstLastPara="1" wrap="square" lIns="91425" tIns="91425" rIns="91425" bIns="91425" anchor="ctr" anchorCtr="0">
            <a:noAutofit/>
          </a:bodyPr>
          <a:lstStyle/>
          <a:p>
            <a:pPr algn="ctr">
              <a:lnSpc>
                <a:spcPct val="160000"/>
              </a:lnSpc>
              <a:spcBef>
                <a:spcPts val="800"/>
              </a:spcBef>
            </a:pPr>
            <a:r>
              <a:rPr lang="es-PY" sz="2000" b="1">
                <a:latin typeface="Poppins" panose="020B0604020202020204" charset="0"/>
                <a:cs typeface="Poppins" panose="020B0604020202020204" charset="0"/>
              </a:rPr>
              <a:t>La mayoría de los jóvenes declararon haber participado en las municipales del 2021 por tratarse de un deber cívico </a:t>
            </a:r>
            <a:endParaRPr lang="es-MX" sz="1600">
              <a:latin typeface="Poppins" panose="020B0604020202020204" charset="0"/>
              <a:cs typeface="Poppins" panose="020B0604020202020204" charset="0"/>
            </a:endParaRPr>
          </a:p>
        </p:txBody>
      </p:sp>
      <p:grpSp>
        <p:nvGrpSpPr>
          <p:cNvPr id="10" name="Grupo 9">
            <a:extLst>
              <a:ext uri="{FF2B5EF4-FFF2-40B4-BE49-F238E27FC236}">
                <a16:creationId xmlns:a16="http://schemas.microsoft.com/office/drawing/2014/main" id="{B4D8943A-D7F7-4B91-94C7-9C8F1A0B0E4A}"/>
              </a:ext>
            </a:extLst>
          </p:cNvPr>
          <p:cNvGrpSpPr/>
          <p:nvPr/>
        </p:nvGrpSpPr>
        <p:grpSpPr>
          <a:xfrm>
            <a:off x="779489" y="5493261"/>
            <a:ext cx="4268594" cy="824006"/>
            <a:chOff x="767863" y="5375517"/>
            <a:chExt cx="4268594" cy="824006"/>
          </a:xfrm>
        </p:grpSpPr>
        <p:pic>
          <p:nvPicPr>
            <p:cNvPr id="11" name="Imagen 10">
              <a:extLst>
                <a:ext uri="{FF2B5EF4-FFF2-40B4-BE49-F238E27FC236}">
                  <a16:creationId xmlns:a16="http://schemas.microsoft.com/office/drawing/2014/main" id="{912E8768-B9CB-4EAD-8A42-7675211E6787}"/>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2" name="Imagen 11">
              <a:extLst>
                <a:ext uri="{FF2B5EF4-FFF2-40B4-BE49-F238E27FC236}">
                  <a16:creationId xmlns:a16="http://schemas.microsoft.com/office/drawing/2014/main" id="{E084F13D-579A-40F0-818F-52FB843F30D3}"/>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5" name="Google Shape;397;gd18e5c40bf_0_193">
            <a:extLst>
              <a:ext uri="{FF2B5EF4-FFF2-40B4-BE49-F238E27FC236}">
                <a16:creationId xmlns:a16="http://schemas.microsoft.com/office/drawing/2014/main" id="{183F3059-1AA6-4762-BDB9-8866E655991F}"/>
              </a:ext>
            </a:extLst>
          </p:cNvPr>
          <p:cNvSpPr txBox="1">
            <a:spLocks noGrp="1"/>
          </p:cNvSpPr>
          <p:nvPr>
            <p:ph type="body" idx="1"/>
          </p:nvPr>
        </p:nvSpPr>
        <p:spPr>
          <a:xfrm>
            <a:off x="616531" y="2143319"/>
            <a:ext cx="4655731"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a:solidFill>
                  <a:schemeClr val="tx1"/>
                </a:solidFill>
                <a:latin typeface="Poppins"/>
                <a:ea typeface="Poppins"/>
                <a:cs typeface="Poppins"/>
              </a:rPr>
              <a:t>Más del 70% declaró participar en las últimas municipales por tratarse de un deber cívico.</a:t>
            </a:r>
          </a:p>
          <a:p>
            <a:pPr marL="342900">
              <a:buClr>
                <a:schemeClr val="dk1"/>
              </a:buClr>
              <a:buSzPts val="2400"/>
            </a:pPr>
            <a:r>
              <a:rPr lang="es-PY" sz="1800">
                <a:solidFill>
                  <a:schemeClr val="tx1"/>
                </a:solidFill>
                <a:latin typeface="Poppins"/>
                <a:ea typeface="Poppins"/>
                <a:cs typeface="Poppins"/>
              </a:rPr>
              <a:t>En menor medida, 25% señaló que  decidió involucrarse por el descontento que sentía hacia el partido gobernante. </a:t>
            </a:r>
          </a:p>
          <a:p>
            <a:pPr marL="342900">
              <a:buClr>
                <a:schemeClr val="dk1"/>
              </a:buClr>
              <a:buSzPts val="2400"/>
            </a:pPr>
            <a:r>
              <a:rPr lang="es-PY" sz="1800">
                <a:solidFill>
                  <a:schemeClr val="tx1"/>
                </a:solidFill>
                <a:latin typeface="Poppins"/>
                <a:ea typeface="Poppins"/>
                <a:cs typeface="Poppins"/>
              </a:rPr>
              <a:t>Mientras que el 20% participó para apoyar al candidato de su partido.</a:t>
            </a:r>
          </a:p>
          <a:p>
            <a:pPr marL="342900">
              <a:buClr>
                <a:schemeClr val="dk1"/>
              </a:buClr>
              <a:buSzPts val="2400"/>
            </a:pPr>
            <a:endParaRPr lang="es-PY" sz="2000">
              <a:solidFill>
                <a:schemeClr val="tx1"/>
              </a:solidFill>
              <a:latin typeface="Poppins"/>
              <a:ea typeface="Poppins"/>
              <a:cs typeface="Poppins"/>
            </a:endParaRPr>
          </a:p>
        </p:txBody>
      </p:sp>
      <p:graphicFrame>
        <p:nvGraphicFramePr>
          <p:cNvPr id="14" name="Gráfico 13">
            <a:extLst>
              <a:ext uri="{FF2B5EF4-FFF2-40B4-BE49-F238E27FC236}">
                <a16:creationId xmlns:a16="http://schemas.microsoft.com/office/drawing/2014/main" id="{B837C799-6A2C-466D-BF67-68AF49AD8EBE}"/>
              </a:ext>
            </a:extLst>
          </p:cNvPr>
          <p:cNvGraphicFramePr/>
          <p:nvPr>
            <p:extLst>
              <p:ext uri="{D42A27DB-BD31-4B8C-83A1-F6EECF244321}">
                <p14:modId xmlns:p14="http://schemas.microsoft.com/office/powerpoint/2010/main" val="1303966179"/>
              </p:ext>
            </p:extLst>
          </p:nvPr>
        </p:nvGraphicFramePr>
        <p:xfrm>
          <a:off x="5500884" y="2074143"/>
          <a:ext cx="6074585" cy="36373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1894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12</a:t>
            </a:fld>
            <a:endParaRPr/>
          </a:p>
        </p:txBody>
      </p:sp>
      <p:sp>
        <p:nvSpPr>
          <p:cNvPr id="271" name="Google Shape;271;p10"/>
          <p:cNvSpPr txBox="1"/>
          <p:nvPr/>
        </p:nvSpPr>
        <p:spPr>
          <a:xfrm>
            <a:off x="6463262" y="5711462"/>
            <a:ext cx="4470068" cy="401040"/>
          </a:xfrm>
          <a:prstGeom prst="rect">
            <a:avLst/>
          </a:prstGeom>
          <a:noFill/>
          <a:ln>
            <a:noFill/>
          </a:ln>
        </p:spPr>
        <p:txBody>
          <a:bodyPr spcFirstLastPara="1" wrap="square" lIns="91425" tIns="45700" rIns="91425" bIns="45700" anchor="ctr" anchorCtr="0">
            <a:no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sp>
        <p:nvSpPr>
          <p:cNvPr id="273" name="Google Shape;273;p10"/>
          <p:cNvSpPr txBox="1"/>
          <p:nvPr/>
        </p:nvSpPr>
        <p:spPr>
          <a:xfrm>
            <a:off x="1283016" y="1879231"/>
            <a:ext cx="6930255" cy="528177"/>
          </a:xfrm>
          <a:prstGeom prst="rect">
            <a:avLst/>
          </a:prstGeom>
          <a:noFill/>
          <a:ln>
            <a:noFill/>
          </a:ln>
        </p:spPr>
        <p:txBody>
          <a:bodyPr spcFirstLastPara="1" wrap="square" lIns="91425" tIns="45700" rIns="91425" bIns="45700" anchor="ctr" anchorCtr="0">
            <a:normAutofit/>
          </a:bodyPr>
          <a:lstStyle/>
          <a:p>
            <a:pPr marL="91440" marR="0" lvl="0" indent="-114300" algn="just" rtl="0">
              <a:lnSpc>
                <a:spcPct val="85000"/>
              </a:lnSpc>
              <a:spcBef>
                <a:spcPts val="0"/>
              </a:spcBef>
              <a:spcAft>
                <a:spcPts val="0"/>
              </a:spcAft>
              <a:buClr>
                <a:srgbClr val="262626"/>
              </a:buClr>
              <a:buSzPts val="1800"/>
              <a:buFont typeface="Arial"/>
              <a:buChar char=" "/>
            </a:pPr>
            <a:endParaRPr sz="1800" b="1" i="0" u="none" strike="noStrike" cap="none">
              <a:solidFill>
                <a:srgbClr val="262626"/>
              </a:solidFill>
              <a:latin typeface="Arial"/>
              <a:ea typeface="Arial"/>
              <a:cs typeface="Arial"/>
              <a:sym typeface="Arial"/>
            </a:endParaRPr>
          </a:p>
        </p:txBody>
      </p:sp>
      <p:sp>
        <p:nvSpPr>
          <p:cNvPr id="275" name="Google Shape;275;p10"/>
          <p:cNvSpPr txBox="1"/>
          <p:nvPr/>
        </p:nvSpPr>
        <p:spPr>
          <a:xfrm>
            <a:off x="-10343" y="393586"/>
            <a:ext cx="12200774" cy="979800"/>
          </a:xfrm>
          <a:prstGeom prst="rect">
            <a:avLst/>
          </a:prstGeom>
          <a:noFill/>
          <a:ln>
            <a:noFill/>
          </a:ln>
        </p:spPr>
        <p:txBody>
          <a:bodyPr spcFirstLastPara="1" wrap="square" lIns="91425" tIns="91425" rIns="91425" bIns="91425" anchor="ctr" anchorCtr="0">
            <a:noAutofit/>
          </a:bodyPr>
          <a:lstStyle/>
          <a:p>
            <a:pPr algn="ctr">
              <a:lnSpc>
                <a:spcPct val="160000"/>
              </a:lnSpc>
              <a:spcBef>
                <a:spcPts val="800"/>
              </a:spcBef>
            </a:pPr>
            <a:r>
              <a:rPr lang="es-PY" sz="2000" b="1">
                <a:latin typeface="Poppins" panose="020B0604020202020204" charset="0"/>
                <a:cs typeface="Poppins" panose="020B0604020202020204" charset="0"/>
              </a:rPr>
              <a:t>5 de cada 10 jóvenes no participaron en las últimas elecciones municipales debido a desconfianza en los candidatos</a:t>
            </a:r>
          </a:p>
        </p:txBody>
      </p:sp>
      <p:grpSp>
        <p:nvGrpSpPr>
          <p:cNvPr id="10" name="Grupo 9">
            <a:extLst>
              <a:ext uri="{FF2B5EF4-FFF2-40B4-BE49-F238E27FC236}">
                <a16:creationId xmlns:a16="http://schemas.microsoft.com/office/drawing/2014/main" id="{B4D8943A-D7F7-4B91-94C7-9C8F1A0B0E4A}"/>
              </a:ext>
            </a:extLst>
          </p:cNvPr>
          <p:cNvGrpSpPr/>
          <p:nvPr/>
        </p:nvGrpSpPr>
        <p:grpSpPr>
          <a:xfrm>
            <a:off x="779489" y="5493261"/>
            <a:ext cx="4268594" cy="824006"/>
            <a:chOff x="767863" y="5375517"/>
            <a:chExt cx="4268594" cy="824006"/>
          </a:xfrm>
        </p:grpSpPr>
        <p:pic>
          <p:nvPicPr>
            <p:cNvPr id="11" name="Imagen 10">
              <a:extLst>
                <a:ext uri="{FF2B5EF4-FFF2-40B4-BE49-F238E27FC236}">
                  <a16:creationId xmlns:a16="http://schemas.microsoft.com/office/drawing/2014/main" id="{912E8768-B9CB-4EAD-8A42-7675211E6787}"/>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2" name="Imagen 11">
              <a:extLst>
                <a:ext uri="{FF2B5EF4-FFF2-40B4-BE49-F238E27FC236}">
                  <a16:creationId xmlns:a16="http://schemas.microsoft.com/office/drawing/2014/main" id="{E084F13D-579A-40F0-818F-52FB843F30D3}"/>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5" name="Google Shape;397;gd18e5c40bf_0_193">
            <a:extLst>
              <a:ext uri="{FF2B5EF4-FFF2-40B4-BE49-F238E27FC236}">
                <a16:creationId xmlns:a16="http://schemas.microsoft.com/office/drawing/2014/main" id="{183F3059-1AA6-4762-BDB9-8866E655991F}"/>
              </a:ext>
            </a:extLst>
          </p:cNvPr>
          <p:cNvSpPr txBox="1">
            <a:spLocks noGrp="1"/>
          </p:cNvSpPr>
          <p:nvPr>
            <p:ph type="body" idx="1"/>
          </p:nvPr>
        </p:nvSpPr>
        <p:spPr>
          <a:xfrm>
            <a:off x="616531" y="1837703"/>
            <a:ext cx="4655731"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a:solidFill>
                  <a:schemeClr val="tx1"/>
                </a:solidFill>
                <a:latin typeface="Poppins"/>
                <a:ea typeface="Poppins"/>
                <a:cs typeface="Poppins"/>
              </a:rPr>
              <a:t>El 50% declaró que no participó en las municipales 2021 por que los candidatos no les convencen.</a:t>
            </a:r>
          </a:p>
          <a:p>
            <a:pPr marL="342900">
              <a:buClr>
                <a:schemeClr val="dk1"/>
              </a:buClr>
              <a:buSzPts val="2400"/>
            </a:pPr>
            <a:r>
              <a:rPr lang="es-PY" sz="1800">
                <a:solidFill>
                  <a:schemeClr val="tx1"/>
                </a:solidFill>
                <a:latin typeface="Poppins"/>
                <a:ea typeface="Poppins"/>
                <a:cs typeface="Poppins"/>
              </a:rPr>
              <a:t>Más del 40%  señaló que la razón por la que no participó en las últimas municipales fue por no residir en la ciudad en la que se encuentra inscripta.</a:t>
            </a:r>
          </a:p>
          <a:p>
            <a:pPr marL="342900">
              <a:buClr>
                <a:schemeClr val="dk1"/>
              </a:buClr>
              <a:buSzPts val="2400"/>
            </a:pPr>
            <a:r>
              <a:rPr lang="es-PY" sz="1800">
                <a:solidFill>
                  <a:schemeClr val="tx1"/>
                </a:solidFill>
                <a:latin typeface="Poppins"/>
                <a:ea typeface="Poppins"/>
                <a:cs typeface="Poppins"/>
              </a:rPr>
              <a:t>Cerca del 15% de la muestra encuestada señaló que no le importan las elecciones.</a:t>
            </a:r>
          </a:p>
          <a:p>
            <a:pPr marL="342900">
              <a:buClr>
                <a:schemeClr val="dk1"/>
              </a:buClr>
              <a:buSzPts val="2400"/>
            </a:pPr>
            <a:endParaRPr lang="es-PY" sz="2000">
              <a:solidFill>
                <a:schemeClr val="tx1"/>
              </a:solidFill>
              <a:latin typeface="Poppins"/>
              <a:ea typeface="Poppins"/>
              <a:cs typeface="Poppins"/>
            </a:endParaRPr>
          </a:p>
        </p:txBody>
      </p:sp>
      <p:graphicFrame>
        <p:nvGraphicFramePr>
          <p:cNvPr id="13" name="Gráfico 12">
            <a:extLst>
              <a:ext uri="{FF2B5EF4-FFF2-40B4-BE49-F238E27FC236}">
                <a16:creationId xmlns:a16="http://schemas.microsoft.com/office/drawing/2014/main" id="{4A6C0A30-2E8B-453D-8D39-FAE031B4B884}"/>
              </a:ext>
            </a:extLst>
          </p:cNvPr>
          <p:cNvGraphicFramePr/>
          <p:nvPr>
            <p:extLst>
              <p:ext uri="{D42A27DB-BD31-4B8C-83A1-F6EECF244321}">
                <p14:modId xmlns:p14="http://schemas.microsoft.com/office/powerpoint/2010/main" val="2938489338"/>
              </p:ext>
            </p:extLst>
          </p:nvPr>
        </p:nvGraphicFramePr>
        <p:xfrm>
          <a:off x="5272262" y="2164995"/>
          <a:ext cx="6543220" cy="35464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15980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13</a:t>
            </a:fld>
            <a:endParaRPr/>
          </a:p>
        </p:txBody>
      </p:sp>
      <p:sp>
        <p:nvSpPr>
          <p:cNvPr id="271" name="Google Shape;271;p10"/>
          <p:cNvSpPr txBox="1"/>
          <p:nvPr/>
        </p:nvSpPr>
        <p:spPr>
          <a:xfrm>
            <a:off x="6570072" y="5681666"/>
            <a:ext cx="4470068" cy="401040"/>
          </a:xfrm>
          <a:prstGeom prst="rect">
            <a:avLst/>
          </a:prstGeom>
          <a:noFill/>
          <a:ln>
            <a:noFill/>
          </a:ln>
        </p:spPr>
        <p:txBody>
          <a:bodyPr spcFirstLastPara="1" wrap="square" lIns="91425" tIns="45700" rIns="91425" bIns="45700" anchor="ctr" anchorCtr="0">
            <a:no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sp>
        <p:nvSpPr>
          <p:cNvPr id="273" name="Google Shape;273;p10"/>
          <p:cNvSpPr txBox="1"/>
          <p:nvPr/>
        </p:nvSpPr>
        <p:spPr>
          <a:xfrm>
            <a:off x="1283016" y="1879231"/>
            <a:ext cx="6930255" cy="528177"/>
          </a:xfrm>
          <a:prstGeom prst="rect">
            <a:avLst/>
          </a:prstGeom>
          <a:noFill/>
          <a:ln>
            <a:noFill/>
          </a:ln>
        </p:spPr>
        <p:txBody>
          <a:bodyPr spcFirstLastPara="1" wrap="square" lIns="91425" tIns="45700" rIns="91425" bIns="45700" anchor="ctr" anchorCtr="0">
            <a:normAutofit/>
          </a:bodyPr>
          <a:lstStyle/>
          <a:p>
            <a:pPr marL="91440" marR="0" lvl="0" indent="-114300" algn="just" rtl="0">
              <a:lnSpc>
                <a:spcPct val="85000"/>
              </a:lnSpc>
              <a:spcBef>
                <a:spcPts val="0"/>
              </a:spcBef>
              <a:spcAft>
                <a:spcPts val="0"/>
              </a:spcAft>
              <a:buClr>
                <a:srgbClr val="262626"/>
              </a:buClr>
              <a:buSzPts val="1800"/>
              <a:buFont typeface="Arial"/>
              <a:buChar char=" "/>
            </a:pPr>
            <a:endParaRPr sz="1800" b="1" i="0" u="none" strike="noStrike" cap="none">
              <a:solidFill>
                <a:srgbClr val="262626"/>
              </a:solidFill>
              <a:latin typeface="Arial"/>
              <a:ea typeface="Arial"/>
              <a:cs typeface="Arial"/>
              <a:sym typeface="Arial"/>
            </a:endParaRPr>
          </a:p>
        </p:txBody>
      </p:sp>
      <p:sp>
        <p:nvSpPr>
          <p:cNvPr id="275" name="Google Shape;275;p10"/>
          <p:cNvSpPr txBox="1"/>
          <p:nvPr/>
        </p:nvSpPr>
        <p:spPr>
          <a:xfrm>
            <a:off x="-10343" y="393586"/>
            <a:ext cx="12200774" cy="979800"/>
          </a:xfrm>
          <a:prstGeom prst="rect">
            <a:avLst/>
          </a:prstGeom>
          <a:noFill/>
          <a:ln>
            <a:noFill/>
          </a:ln>
        </p:spPr>
        <p:txBody>
          <a:bodyPr spcFirstLastPara="1" wrap="square" lIns="91425" tIns="91425" rIns="91425" bIns="91425" anchor="ctr" anchorCtr="0">
            <a:noAutofit/>
          </a:bodyPr>
          <a:lstStyle/>
          <a:p>
            <a:pPr algn="ctr">
              <a:lnSpc>
                <a:spcPct val="160000"/>
              </a:lnSpc>
              <a:spcBef>
                <a:spcPts val="800"/>
              </a:spcBef>
            </a:pPr>
            <a:r>
              <a:rPr lang="es-PY" sz="2000" b="1">
                <a:latin typeface="Poppins" panose="020B0604020202020204" charset="0"/>
                <a:cs typeface="Poppins" panose="020B0604020202020204" charset="0"/>
              </a:rPr>
              <a:t>La integridad es el atributo más valorado por los jóvenes al momento de votar por un candidato </a:t>
            </a:r>
          </a:p>
        </p:txBody>
      </p:sp>
      <p:grpSp>
        <p:nvGrpSpPr>
          <p:cNvPr id="10" name="Grupo 9">
            <a:extLst>
              <a:ext uri="{FF2B5EF4-FFF2-40B4-BE49-F238E27FC236}">
                <a16:creationId xmlns:a16="http://schemas.microsoft.com/office/drawing/2014/main" id="{B4D8943A-D7F7-4B91-94C7-9C8F1A0B0E4A}"/>
              </a:ext>
            </a:extLst>
          </p:cNvPr>
          <p:cNvGrpSpPr/>
          <p:nvPr/>
        </p:nvGrpSpPr>
        <p:grpSpPr>
          <a:xfrm>
            <a:off x="779489" y="5493261"/>
            <a:ext cx="4268594" cy="824006"/>
            <a:chOff x="767863" y="5375517"/>
            <a:chExt cx="4268594" cy="824006"/>
          </a:xfrm>
        </p:grpSpPr>
        <p:pic>
          <p:nvPicPr>
            <p:cNvPr id="11" name="Imagen 10">
              <a:extLst>
                <a:ext uri="{FF2B5EF4-FFF2-40B4-BE49-F238E27FC236}">
                  <a16:creationId xmlns:a16="http://schemas.microsoft.com/office/drawing/2014/main" id="{912E8768-B9CB-4EAD-8A42-7675211E6787}"/>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2" name="Imagen 11">
              <a:extLst>
                <a:ext uri="{FF2B5EF4-FFF2-40B4-BE49-F238E27FC236}">
                  <a16:creationId xmlns:a16="http://schemas.microsoft.com/office/drawing/2014/main" id="{E084F13D-579A-40F0-818F-52FB843F30D3}"/>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5" name="Google Shape;397;gd18e5c40bf_0_193">
            <a:extLst>
              <a:ext uri="{FF2B5EF4-FFF2-40B4-BE49-F238E27FC236}">
                <a16:creationId xmlns:a16="http://schemas.microsoft.com/office/drawing/2014/main" id="{183F3059-1AA6-4762-BDB9-8866E655991F}"/>
              </a:ext>
            </a:extLst>
          </p:cNvPr>
          <p:cNvSpPr txBox="1">
            <a:spLocks noGrp="1"/>
          </p:cNvSpPr>
          <p:nvPr>
            <p:ph type="body" idx="1"/>
          </p:nvPr>
        </p:nvSpPr>
        <p:spPr>
          <a:xfrm>
            <a:off x="616531" y="1837703"/>
            <a:ext cx="4655731"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a:solidFill>
                  <a:schemeClr val="tx1"/>
                </a:solidFill>
                <a:latin typeface="Poppins"/>
                <a:ea typeface="Poppins"/>
                <a:cs typeface="Poppins"/>
              </a:rPr>
              <a:t>7 de cada 10 jóvenes señalan a la integridad como el atributo más importante que debe poseer un candidato político.</a:t>
            </a:r>
          </a:p>
          <a:p>
            <a:pPr marL="342900">
              <a:buClr>
                <a:schemeClr val="dk1"/>
              </a:buClr>
              <a:buSzPts val="2400"/>
            </a:pPr>
            <a:r>
              <a:rPr lang="es-PY" sz="1800">
                <a:solidFill>
                  <a:schemeClr val="tx1"/>
                </a:solidFill>
                <a:latin typeface="Poppins"/>
                <a:ea typeface="Poppins"/>
                <a:cs typeface="Poppins"/>
              </a:rPr>
              <a:t> Más del 50% destacó la formación académica como característica deseable en un candidato. </a:t>
            </a:r>
          </a:p>
          <a:p>
            <a:pPr marL="342900">
              <a:buClr>
                <a:schemeClr val="dk1"/>
              </a:buClr>
              <a:buSzPts val="2400"/>
            </a:pPr>
            <a:r>
              <a:rPr lang="es-PY" sz="1800">
                <a:solidFill>
                  <a:schemeClr val="tx1"/>
                </a:solidFill>
                <a:latin typeface="Poppins"/>
                <a:ea typeface="Poppins"/>
                <a:cs typeface="Poppins"/>
              </a:rPr>
              <a:t>4 de cada 10 jóvenes indicaron que la experiencia en sectores estratégicos del país es un atributo que debería poseer un candidato</a:t>
            </a:r>
            <a:r>
              <a:rPr lang="es-PY" sz="2000">
                <a:solidFill>
                  <a:schemeClr val="tx1"/>
                </a:solidFill>
                <a:latin typeface="Poppins"/>
                <a:ea typeface="Poppins"/>
                <a:cs typeface="Poppins"/>
              </a:rPr>
              <a:t>.</a:t>
            </a:r>
            <a:endParaRPr lang="es-PY" sz="1800">
              <a:solidFill>
                <a:schemeClr val="tx1"/>
              </a:solidFill>
              <a:latin typeface="Poppins"/>
              <a:ea typeface="Poppins"/>
              <a:cs typeface="Poppins"/>
            </a:endParaRPr>
          </a:p>
        </p:txBody>
      </p:sp>
      <p:graphicFrame>
        <p:nvGraphicFramePr>
          <p:cNvPr id="14" name="Gráfico 13">
            <a:extLst>
              <a:ext uri="{FF2B5EF4-FFF2-40B4-BE49-F238E27FC236}">
                <a16:creationId xmlns:a16="http://schemas.microsoft.com/office/drawing/2014/main" id="{F77CC438-3025-447E-BD0D-D228DD674EA4}"/>
              </a:ext>
            </a:extLst>
          </p:cNvPr>
          <p:cNvGraphicFramePr/>
          <p:nvPr>
            <p:extLst>
              <p:ext uri="{D42A27DB-BD31-4B8C-83A1-F6EECF244321}">
                <p14:modId xmlns:p14="http://schemas.microsoft.com/office/powerpoint/2010/main" val="2249447391"/>
              </p:ext>
            </p:extLst>
          </p:nvPr>
        </p:nvGraphicFramePr>
        <p:xfrm>
          <a:off x="5750308" y="2143320"/>
          <a:ext cx="6109596" cy="37388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9939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d18e5c40bf_0_0"/>
          <p:cNvSpPr txBox="1">
            <a:spLocks noGrp="1"/>
          </p:cNvSpPr>
          <p:nvPr>
            <p:ph type="ctrTitle"/>
          </p:nvPr>
        </p:nvSpPr>
        <p:spPr>
          <a:xfrm>
            <a:off x="370650" y="2156825"/>
            <a:ext cx="11477100" cy="2346936"/>
          </a:xfrm>
          <a:prstGeom prst="rect">
            <a:avLst/>
          </a:prstGeom>
          <a:noFill/>
          <a:ln>
            <a:noFill/>
          </a:ln>
        </p:spPr>
        <p:txBody>
          <a:bodyPr spcFirstLastPara="1" wrap="square" lIns="121900" tIns="121900" rIns="121900" bIns="121900" anchor="t" anchorCtr="0">
            <a:noAutofit/>
          </a:bodyPr>
          <a:lstStyle/>
          <a:p>
            <a:pPr>
              <a:buClr>
                <a:schemeClr val="dk1"/>
              </a:buClr>
            </a:pPr>
            <a:r>
              <a:rPr lang="es-MX" sz="4000" b="1">
                <a:solidFill>
                  <a:schemeClr val="lt1"/>
                </a:solidFill>
                <a:latin typeface="Poppins" panose="020B0604020202020204" charset="0"/>
                <a:ea typeface="Poppins"/>
                <a:cs typeface="Poppins" panose="020B0604020202020204" charset="0"/>
                <a:sym typeface="Poppins"/>
              </a:rPr>
              <a:t>Sección 3: TENDENCIAS POLÍTICAS</a:t>
            </a:r>
            <a:br>
              <a:rPr lang="es-MX" sz="4000" b="1">
                <a:solidFill>
                  <a:schemeClr val="lt1"/>
                </a:solidFill>
                <a:latin typeface="Poppins" panose="020B0604020202020204" charset="0"/>
                <a:ea typeface="Poppins"/>
                <a:cs typeface="Poppins" panose="020B0604020202020204" charset="0"/>
              </a:rPr>
            </a:br>
            <a:br>
              <a:rPr lang="es-MX" sz="4000" b="1">
                <a:solidFill>
                  <a:schemeClr val="lt1"/>
                </a:solidFill>
                <a:latin typeface="Poppins" panose="020B0604020202020204" charset="0"/>
                <a:ea typeface="Poppins"/>
                <a:cs typeface="Poppins" panose="020B0604020202020204" charset="0"/>
              </a:rPr>
            </a:br>
            <a:r>
              <a:rPr lang="es-PY" sz="2800">
                <a:solidFill>
                  <a:schemeClr val="bg1"/>
                </a:solidFill>
                <a:latin typeface="Poppins" panose="020B0604020202020204" charset="0"/>
                <a:ea typeface="Poppins"/>
                <a:cs typeface="Poppins" panose="020B0604020202020204" charset="0"/>
              </a:rPr>
              <a:t>Contraste de la orientación política de los jóvenes respecto a su percepción política</a:t>
            </a:r>
            <a:endParaRPr lang="es-MX" sz="2800">
              <a:solidFill>
                <a:schemeClr val="bg1"/>
              </a:solidFill>
              <a:latin typeface="Poppins" panose="020B0604020202020204" charset="0"/>
              <a:ea typeface="Poppins"/>
              <a:cs typeface="Poppins" panose="020B0604020202020204" charset="0"/>
            </a:endParaRPr>
          </a:p>
          <a:p>
            <a:pPr marL="0" lvl="0" indent="0" algn="ctr" rtl="0">
              <a:lnSpc>
                <a:spcPct val="150000"/>
              </a:lnSpc>
              <a:spcBef>
                <a:spcPts val="0"/>
              </a:spcBef>
              <a:spcAft>
                <a:spcPts val="0"/>
              </a:spcAft>
              <a:buClr>
                <a:schemeClr val="dk1"/>
              </a:buClr>
              <a:buSzPts val="4800"/>
              <a:buFont typeface="Poppins"/>
              <a:buNone/>
            </a:pPr>
            <a:endParaRPr sz="4800" b="1">
              <a:solidFill>
                <a:schemeClr val="lt1"/>
              </a:solidFill>
              <a:latin typeface="Poppins"/>
              <a:ea typeface="Poppins"/>
              <a:cs typeface="Poppins"/>
              <a:sym typeface="Poppins"/>
            </a:endParaRPr>
          </a:p>
        </p:txBody>
      </p:sp>
      <p:grpSp>
        <p:nvGrpSpPr>
          <p:cNvPr id="3" name="Grupo 2">
            <a:extLst>
              <a:ext uri="{FF2B5EF4-FFF2-40B4-BE49-F238E27FC236}">
                <a16:creationId xmlns:a16="http://schemas.microsoft.com/office/drawing/2014/main" id="{C76162C4-862D-4E97-9DAF-5607C3BAFD6B}"/>
              </a:ext>
            </a:extLst>
          </p:cNvPr>
          <p:cNvGrpSpPr/>
          <p:nvPr/>
        </p:nvGrpSpPr>
        <p:grpSpPr>
          <a:xfrm>
            <a:off x="7706895" y="177052"/>
            <a:ext cx="4078392" cy="845199"/>
            <a:chOff x="7636557" y="177161"/>
            <a:chExt cx="4078392" cy="845199"/>
          </a:xfrm>
        </p:grpSpPr>
        <p:pic>
          <p:nvPicPr>
            <p:cNvPr id="4" name="Google Shape;118;p1">
              <a:extLst>
                <a:ext uri="{FF2B5EF4-FFF2-40B4-BE49-F238E27FC236}">
                  <a16:creationId xmlns:a16="http://schemas.microsoft.com/office/drawing/2014/main" id="{B53A2968-A686-42B6-AED9-76FEF9403430}"/>
                </a:ext>
              </a:extLst>
            </p:cNvPr>
            <p:cNvPicPr preferRelativeResize="0"/>
            <p:nvPr/>
          </p:nvPicPr>
          <p:blipFill rotWithShape="1">
            <a:blip r:embed="rId3">
              <a:alphaModFix/>
            </a:blip>
            <a:srcRect/>
            <a:stretch/>
          </p:blipFill>
          <p:spPr>
            <a:xfrm>
              <a:off x="7636557" y="177161"/>
              <a:ext cx="2097268" cy="845199"/>
            </a:xfrm>
            <a:prstGeom prst="rect">
              <a:avLst/>
            </a:prstGeom>
            <a:noFill/>
            <a:ln>
              <a:noFill/>
            </a:ln>
          </p:spPr>
        </p:pic>
        <p:pic>
          <p:nvPicPr>
            <p:cNvPr id="5" name="Google Shape;119;p1">
              <a:extLst>
                <a:ext uri="{FF2B5EF4-FFF2-40B4-BE49-F238E27FC236}">
                  <a16:creationId xmlns:a16="http://schemas.microsoft.com/office/drawing/2014/main" id="{8FA41E84-BB92-4724-AB86-B794321B5521}"/>
                </a:ext>
              </a:extLst>
            </p:cNvPr>
            <p:cNvPicPr preferRelativeResize="0"/>
            <p:nvPr/>
          </p:nvPicPr>
          <p:blipFill rotWithShape="1">
            <a:blip r:embed="rId4">
              <a:alphaModFix/>
            </a:blip>
            <a:srcRect/>
            <a:stretch/>
          </p:blipFill>
          <p:spPr>
            <a:xfrm>
              <a:off x="9983000" y="207553"/>
              <a:ext cx="1731949" cy="794659"/>
            </a:xfrm>
            <a:prstGeom prst="rect">
              <a:avLst/>
            </a:prstGeom>
            <a:noFill/>
            <a:ln>
              <a:noFill/>
            </a:ln>
          </p:spPr>
        </p:pic>
      </p:grpSp>
      <p:sp>
        <p:nvSpPr>
          <p:cNvPr id="6" name="Google Shape;168;gd18e5c40bf_0_296">
            <a:extLst>
              <a:ext uri="{FF2B5EF4-FFF2-40B4-BE49-F238E27FC236}">
                <a16:creationId xmlns:a16="http://schemas.microsoft.com/office/drawing/2014/main" id="{93040153-CA26-4860-9EC0-2DDD2530170C}"/>
              </a:ext>
            </a:extLst>
          </p:cNvPr>
          <p:cNvSpPr txBox="1">
            <a:spLocks/>
          </p:cNvSpPr>
          <p:nvPr/>
        </p:nvSpPr>
        <p:spPr>
          <a:xfrm>
            <a:off x="123798" y="6332538"/>
            <a:ext cx="2172988" cy="5254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9pPr>
          </a:lstStyle>
          <a:p>
            <a:pPr algn="l">
              <a:buSzPts val="1600"/>
            </a:pPr>
            <a:fld id="{00000000-1234-1234-1234-123412341234}" type="slidenum">
              <a:rPr lang="es-MX" sz="1600" smtClean="0">
                <a:latin typeface="Karla" panose="020B0604020202020204" charset="0"/>
              </a:rPr>
              <a:pPr algn="l">
                <a:buSzPts val="1600"/>
              </a:pPr>
              <a:t>14</a:t>
            </a:fld>
            <a:endParaRPr lang="es-MX" sz="1600">
              <a:latin typeface="Karla" panose="020B06040202020202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457200" y="489451"/>
            <a:ext cx="11244263" cy="1143300"/>
          </a:xfrm>
          <a:prstGeom prst="rect">
            <a:avLst/>
          </a:prstGeom>
          <a:noFill/>
          <a:ln>
            <a:noFill/>
          </a:ln>
        </p:spPr>
        <p:txBody>
          <a:bodyPr spcFirstLastPara="1" wrap="square" lIns="121900" tIns="121900" rIns="121900" bIns="121900" anchor="t" anchorCtr="0">
            <a:noAutofit/>
          </a:bodyPr>
          <a:lstStyle/>
          <a:p>
            <a:pPr algn="ctr"/>
            <a:r>
              <a:rPr lang="en-US" sz="2000" b="1" dirty="0">
                <a:solidFill>
                  <a:schemeClr val="tx1"/>
                </a:solidFill>
                <a:latin typeface="Poppins"/>
              </a:rPr>
              <a:t>Los </a:t>
            </a:r>
            <a:r>
              <a:rPr lang="en-US" sz="2000" b="1" dirty="0" err="1">
                <a:solidFill>
                  <a:schemeClr val="tx1"/>
                </a:solidFill>
                <a:latin typeface="Poppins"/>
              </a:rPr>
              <a:t>preferencias</a:t>
            </a:r>
            <a:r>
              <a:rPr lang="en-US" sz="2000" b="1" dirty="0">
                <a:solidFill>
                  <a:schemeClr val="tx1"/>
                </a:solidFill>
                <a:latin typeface="Poppins"/>
              </a:rPr>
              <a:t> de los </a:t>
            </a:r>
            <a:r>
              <a:rPr lang="en-US" sz="2000" b="1" dirty="0" err="1">
                <a:solidFill>
                  <a:schemeClr val="tx1"/>
                </a:solidFill>
                <a:latin typeface="Poppins"/>
              </a:rPr>
              <a:t>jóvenes</a:t>
            </a:r>
            <a:r>
              <a:rPr lang="en-US" sz="2000" b="1" dirty="0">
                <a:solidFill>
                  <a:schemeClr val="tx1"/>
                </a:solidFill>
                <a:latin typeface="Poppins"/>
              </a:rPr>
              <a:t> se </a:t>
            </a:r>
            <a:r>
              <a:rPr lang="en-US" sz="2000" b="1" dirty="0" err="1">
                <a:solidFill>
                  <a:schemeClr val="tx1"/>
                </a:solidFill>
                <a:latin typeface="Poppins"/>
              </a:rPr>
              <a:t>posicionan</a:t>
            </a:r>
            <a:r>
              <a:rPr lang="en-US" sz="2000" b="1" dirty="0">
                <a:solidFill>
                  <a:schemeClr val="tx1"/>
                </a:solidFill>
                <a:latin typeface="Poppins"/>
              </a:rPr>
              <a:t> </a:t>
            </a:r>
            <a:r>
              <a:rPr lang="en-US" sz="2000" b="1" dirty="0" err="1">
                <a:solidFill>
                  <a:schemeClr val="tx1"/>
                </a:solidFill>
                <a:latin typeface="Poppins"/>
              </a:rPr>
              <a:t>ligeramente</a:t>
            </a:r>
            <a:r>
              <a:rPr lang="en-US" sz="2000" b="1" dirty="0">
                <a:solidFill>
                  <a:schemeClr val="tx1"/>
                </a:solidFill>
                <a:latin typeface="Poppins"/>
              </a:rPr>
              <a:t> a favor de la </a:t>
            </a:r>
            <a:r>
              <a:rPr lang="en-US" sz="2000" b="1" dirty="0" err="1">
                <a:solidFill>
                  <a:schemeClr val="tx1"/>
                </a:solidFill>
                <a:latin typeface="Poppins"/>
              </a:rPr>
              <a:t>intervención</a:t>
            </a:r>
            <a:r>
              <a:rPr lang="en-US" sz="2000" b="1" dirty="0">
                <a:solidFill>
                  <a:schemeClr val="tx1"/>
                </a:solidFill>
                <a:latin typeface="Poppins"/>
              </a:rPr>
              <a:t> </a:t>
            </a:r>
            <a:r>
              <a:rPr lang="en-US" sz="2000" b="1" dirty="0" err="1">
                <a:solidFill>
                  <a:schemeClr val="tx1"/>
                </a:solidFill>
                <a:latin typeface="Poppins"/>
              </a:rPr>
              <a:t>estatal</a:t>
            </a:r>
            <a:r>
              <a:rPr lang="en-US" sz="2000" b="1" dirty="0">
                <a:solidFill>
                  <a:schemeClr val="tx1"/>
                </a:solidFill>
                <a:latin typeface="Poppins"/>
              </a:rPr>
              <a:t>, y por tanto, con la </a:t>
            </a:r>
            <a:r>
              <a:rPr lang="en-US" sz="2000" b="1" dirty="0" err="1">
                <a:solidFill>
                  <a:schemeClr val="tx1"/>
                </a:solidFill>
                <a:latin typeface="Poppins"/>
              </a:rPr>
              <a:t>ideología</a:t>
            </a:r>
            <a:r>
              <a:rPr lang="en-US" sz="2000" b="1" dirty="0">
                <a:solidFill>
                  <a:schemeClr val="tx1"/>
                </a:solidFill>
                <a:latin typeface="Poppins"/>
              </a:rPr>
              <a:t> de </a:t>
            </a:r>
            <a:r>
              <a:rPr lang="en-US" sz="2000" b="1" dirty="0" err="1">
                <a:solidFill>
                  <a:schemeClr val="tx1"/>
                </a:solidFill>
                <a:latin typeface="Poppins"/>
              </a:rPr>
              <a:t>centro-izquierda</a:t>
            </a:r>
            <a:endParaRPr lang="es-MX" b="1" dirty="0">
              <a:solidFill>
                <a:schemeClr val="tx1"/>
              </a:solidFill>
            </a:endParaRPr>
          </a:p>
          <a:p>
            <a:pPr algn="ctr"/>
            <a:br>
              <a:rPr lang="en-US" dirty="0"/>
            </a:br>
            <a:br>
              <a:rPr lang="en-US" dirty="0"/>
            </a:br>
            <a:endParaRPr lang="en-US" dirty="0"/>
          </a:p>
          <a:p>
            <a:pPr algn="just"/>
            <a:endParaRPr lang="es-PY" sz="2000" dirty="0">
              <a:solidFill>
                <a:srgbClr val="50B4C8"/>
              </a:solidFill>
              <a:ea typeface="Poppins"/>
            </a:endParaRPr>
          </a:p>
        </p:txBody>
      </p:sp>
      <p:sp>
        <p:nvSpPr>
          <p:cNvPr id="395" name="Google Shape;395;gd18e5c40bf_0_193"/>
          <p:cNvSpPr txBox="1">
            <a:spLocks noGrp="1"/>
          </p:cNvSpPr>
          <p:nvPr>
            <p:ph type="sldNum" idx="12"/>
          </p:nvPr>
        </p:nvSpPr>
        <p:spPr>
          <a:xfrm>
            <a:off x="48217" y="6327510"/>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15</a:t>
            </a:fld>
            <a:endParaRPr/>
          </a:p>
        </p:txBody>
      </p:sp>
      <p:sp>
        <p:nvSpPr>
          <p:cNvPr id="397" name="Google Shape;397;gd18e5c40bf_0_193"/>
          <p:cNvSpPr txBox="1">
            <a:spLocks noGrp="1"/>
          </p:cNvSpPr>
          <p:nvPr>
            <p:ph type="body" idx="1"/>
          </p:nvPr>
        </p:nvSpPr>
        <p:spPr>
          <a:xfrm>
            <a:off x="632256" y="1864644"/>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tx1"/>
                </a:solidFill>
                <a:latin typeface="Poppins"/>
                <a:ea typeface="Poppins"/>
                <a:cs typeface="Poppins"/>
              </a:rPr>
              <a:t>Los jóvenes están ligeramente a favor de la intervención estatal en temas de bienestar social, empleo, igualdad entre estratos, jubilación, salud y educación.</a:t>
            </a:r>
          </a:p>
          <a:p>
            <a:pPr marL="342900">
              <a:buClr>
                <a:schemeClr val="dk1"/>
              </a:buClr>
              <a:buSzPts val="2400"/>
            </a:pPr>
            <a:r>
              <a:rPr lang="es-PY" sz="2000" dirty="0">
                <a:solidFill>
                  <a:schemeClr val="tx1"/>
                </a:solidFill>
                <a:latin typeface="Poppins"/>
                <a:ea typeface="Poppins"/>
                <a:cs typeface="Poppins"/>
              </a:rPr>
              <a:t>En contraste, no están a favor de la intervención del Estado en cuanto al manejo de las empresas más importantes del país.</a:t>
            </a:r>
            <a:endParaRPr lang="es-MX" sz="2000" dirty="0">
              <a:solidFill>
                <a:srgbClr val="FF0000"/>
              </a:solidFill>
              <a:highlight>
                <a:srgbClr val="FFFF00"/>
              </a:highlight>
              <a:latin typeface="Poppins"/>
              <a:ea typeface="Poppins"/>
              <a:cs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32256" y="5908471"/>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2533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pic>
        <p:nvPicPr>
          <p:cNvPr id="3" name="Imagen 2">
            <a:extLst>
              <a:ext uri="{FF2B5EF4-FFF2-40B4-BE49-F238E27FC236}">
                <a16:creationId xmlns:a16="http://schemas.microsoft.com/office/drawing/2014/main" id="{3CB7862F-ADC2-4315-98FF-0A4C1FFBDBD3}"/>
              </a:ext>
            </a:extLst>
          </p:cNvPr>
          <p:cNvPicPr>
            <a:picLocks noChangeAspect="1"/>
          </p:cNvPicPr>
          <p:nvPr/>
        </p:nvPicPr>
        <p:blipFill>
          <a:blip r:embed="rId5"/>
          <a:stretch>
            <a:fillRect/>
          </a:stretch>
        </p:blipFill>
        <p:spPr>
          <a:xfrm>
            <a:off x="5204797" y="2088305"/>
            <a:ext cx="6179476" cy="37836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d18e5c40bf_0_201"/>
          <p:cNvSpPr txBox="1">
            <a:spLocks noGrp="1"/>
          </p:cNvSpPr>
          <p:nvPr>
            <p:ph type="title"/>
          </p:nvPr>
        </p:nvSpPr>
        <p:spPr>
          <a:xfrm>
            <a:off x="-122830" y="614121"/>
            <a:ext cx="12173803" cy="1143300"/>
          </a:xfrm>
          <a:prstGeom prst="rect">
            <a:avLst/>
          </a:prstGeom>
          <a:noFill/>
          <a:ln>
            <a:noFill/>
          </a:ln>
        </p:spPr>
        <p:txBody>
          <a:bodyPr spcFirstLastPara="1" wrap="square" lIns="121900" tIns="121900" rIns="121900" bIns="121900" anchor="t" anchorCtr="0">
            <a:noAutofit/>
          </a:bodyPr>
          <a:lstStyle/>
          <a:p>
            <a:pPr algn="ctr"/>
            <a:r>
              <a:rPr lang="es-PY" sz="2000" b="1" dirty="0">
                <a:solidFill>
                  <a:schemeClr val="tx1"/>
                </a:solidFill>
                <a:latin typeface="Poppins"/>
              </a:rPr>
              <a:t>Los jóvenes se identifican principalmente con la ideología de centro-derecha</a:t>
            </a:r>
            <a:r>
              <a:rPr lang="es-MX" sz="2000" b="1" dirty="0">
                <a:solidFill>
                  <a:schemeClr val="tx1"/>
                </a:solidFill>
                <a:latin typeface="Poppins"/>
              </a:rPr>
              <a:t> </a:t>
            </a:r>
            <a:endParaRPr lang="es-MX" b="1" dirty="0">
              <a:solidFill>
                <a:schemeClr val="tx1"/>
              </a:solidFill>
              <a:latin typeface="Poppins"/>
            </a:endParaRPr>
          </a:p>
        </p:txBody>
      </p:sp>
      <p:sp>
        <p:nvSpPr>
          <p:cNvPr id="413" name="Google Shape;413;gd18e5c40bf_0_201"/>
          <p:cNvSpPr txBox="1">
            <a:spLocks noGrp="1"/>
          </p:cNvSpPr>
          <p:nvPr>
            <p:ph type="sldNum" idx="12"/>
          </p:nvPr>
        </p:nvSpPr>
        <p:spPr>
          <a:xfrm>
            <a:off x="48217" y="6327515"/>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16</a:t>
            </a:fld>
            <a:endParaRPr/>
          </a:p>
        </p:txBody>
      </p:sp>
      <p:sp>
        <p:nvSpPr>
          <p:cNvPr id="415" name="Google Shape;415;gd18e5c40bf_0_201"/>
          <p:cNvSpPr txBox="1">
            <a:spLocks noGrp="1"/>
          </p:cNvSpPr>
          <p:nvPr>
            <p:ph type="body" idx="1"/>
          </p:nvPr>
        </p:nvSpPr>
        <p:spPr>
          <a:xfrm>
            <a:off x="367138" y="2168383"/>
            <a:ext cx="5129841" cy="3965854"/>
          </a:xfrm>
          <a:prstGeom prst="rect">
            <a:avLst/>
          </a:prstGeom>
          <a:noFill/>
          <a:ln>
            <a:noFill/>
          </a:ln>
        </p:spPr>
        <p:txBody>
          <a:bodyPr spcFirstLastPara="1" wrap="square" lIns="121900" tIns="121900" rIns="121900" bIns="121900" anchor="t" anchorCtr="0">
            <a:noAutofit/>
          </a:bodyPr>
          <a:lstStyle/>
          <a:p>
            <a:pPr marL="438150" indent="-285750">
              <a:spcBef>
                <a:spcPts val="0"/>
              </a:spcBef>
              <a:buSzPts val="2400"/>
            </a:pPr>
            <a:r>
              <a:rPr lang="es-PY" sz="2000" dirty="0">
                <a:solidFill>
                  <a:schemeClr val="tx1"/>
                </a:solidFill>
                <a:latin typeface="Poppins" panose="020B0604020202020204" charset="0"/>
                <a:ea typeface="Poppins"/>
                <a:cs typeface="Poppins" panose="020B0604020202020204" charset="0"/>
              </a:rPr>
              <a:t>Sin importar su afiliación política, la mayoría de los jóvenes se percibe con la ideología de centro-derecha.</a:t>
            </a:r>
          </a:p>
          <a:p>
            <a:pPr marL="438150" indent="-285750">
              <a:spcBef>
                <a:spcPts val="0"/>
              </a:spcBef>
              <a:buSzPts val="2400"/>
            </a:pPr>
            <a:r>
              <a:rPr lang="es-PY" sz="2000" dirty="0">
                <a:solidFill>
                  <a:schemeClr val="tx1"/>
                </a:solidFill>
                <a:latin typeface="Poppins" panose="020B0604020202020204" charset="0"/>
                <a:ea typeface="Poppins"/>
                <a:cs typeface="Poppins" panose="020B0604020202020204" charset="0"/>
              </a:rPr>
              <a:t>Anteriormente, se observó que las preferencias políticas de los jóvenes </a:t>
            </a:r>
            <a:r>
              <a:rPr lang="es-PY" sz="2000" dirty="0">
                <a:latin typeface="Poppins" panose="020B0604020202020204" charset="0"/>
                <a:ea typeface="Poppins"/>
                <a:cs typeface="Poppins" panose="020B0604020202020204" charset="0"/>
              </a:rPr>
              <a:t>se posicionan hacia la ideología de centro-izquierda. En contraste, los jóvenes se identifican mayormente con la ideología de centro-derecha.</a:t>
            </a:r>
            <a:endParaRPr lang="es-PY" sz="2000" dirty="0">
              <a:latin typeface="Poppins"/>
              <a:ea typeface="Poppins"/>
            </a:endParaRPr>
          </a:p>
          <a:p>
            <a:pPr marL="495300">
              <a:lnSpc>
                <a:spcPct val="150000"/>
              </a:lnSpc>
              <a:buSzPts val="2400"/>
              <a:buChar char="•"/>
            </a:pPr>
            <a:endParaRPr lang="es-PY" sz="2000" dirty="0">
              <a:ea typeface="Poppins"/>
            </a:endParaRPr>
          </a:p>
          <a:p>
            <a:pPr marL="152400" indent="0">
              <a:buSzPts val="2400"/>
              <a:buNone/>
            </a:pPr>
            <a:endParaRPr lang="es-MX" sz="2000" dirty="0">
              <a:latin typeface="Poppins"/>
              <a:ea typeface="Poppins"/>
              <a:cs typeface="Poppins"/>
            </a:endParaRPr>
          </a:p>
        </p:txBody>
      </p:sp>
      <p:grpSp>
        <p:nvGrpSpPr>
          <p:cNvPr id="7" name="Grupo 6">
            <a:extLst>
              <a:ext uri="{FF2B5EF4-FFF2-40B4-BE49-F238E27FC236}">
                <a16:creationId xmlns:a16="http://schemas.microsoft.com/office/drawing/2014/main" id="{283139ED-CEC9-4683-97F5-F5E0D246A229}"/>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94640400-4D35-4E90-9EC5-31DF1C964A46}"/>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DB7C2346-7904-4B5F-A1F2-ADEB1CE6ABB4}"/>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A39CE29-1286-4AE1-A502-055442F281F2}"/>
              </a:ext>
            </a:extLst>
          </p:cNvPr>
          <p:cNvSpPr txBox="1"/>
          <p:nvPr/>
        </p:nvSpPr>
        <p:spPr>
          <a:xfrm>
            <a:off x="6515741" y="560809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pic>
        <p:nvPicPr>
          <p:cNvPr id="6" name="Imagen 5">
            <a:extLst>
              <a:ext uri="{FF2B5EF4-FFF2-40B4-BE49-F238E27FC236}">
                <a16:creationId xmlns:a16="http://schemas.microsoft.com/office/drawing/2014/main" id="{36520473-F49E-4761-815D-23FB125111C6}"/>
              </a:ext>
            </a:extLst>
          </p:cNvPr>
          <p:cNvPicPr>
            <a:picLocks noChangeAspect="1"/>
          </p:cNvPicPr>
          <p:nvPr/>
        </p:nvPicPr>
        <p:blipFill>
          <a:blip r:embed="rId5"/>
          <a:stretch>
            <a:fillRect/>
          </a:stretch>
        </p:blipFill>
        <p:spPr>
          <a:xfrm>
            <a:off x="5496979" y="2030506"/>
            <a:ext cx="5958040" cy="369276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d18e5c40bf_0_534"/>
          <p:cNvSpPr txBox="1">
            <a:spLocks noGrp="1"/>
          </p:cNvSpPr>
          <p:nvPr>
            <p:ph type="ctrTitle"/>
          </p:nvPr>
        </p:nvSpPr>
        <p:spPr>
          <a:xfrm>
            <a:off x="468933" y="1880029"/>
            <a:ext cx="11505600" cy="1243500"/>
          </a:xfrm>
          <a:prstGeom prst="rect">
            <a:avLst/>
          </a:prstGeom>
          <a:noFill/>
          <a:ln>
            <a:noFill/>
          </a:ln>
        </p:spPr>
        <p:txBody>
          <a:bodyPr spcFirstLastPara="1" wrap="square" lIns="121900" tIns="121900" rIns="121900" bIns="121900" anchor="t" anchorCtr="0">
            <a:noAutofit/>
          </a:bodyPr>
          <a:lstStyle/>
          <a:p>
            <a:pPr marL="0" lvl="0" indent="0" algn="ctr" rtl="0">
              <a:lnSpc>
                <a:spcPct val="150000"/>
              </a:lnSpc>
              <a:spcBef>
                <a:spcPts val="0"/>
              </a:spcBef>
              <a:spcAft>
                <a:spcPts val="0"/>
              </a:spcAft>
              <a:buClr>
                <a:schemeClr val="dk1"/>
              </a:buClr>
              <a:buSzPts val="4800"/>
              <a:buFont typeface="Poppins"/>
              <a:buNone/>
            </a:pPr>
            <a:r>
              <a:rPr lang="es-MX" sz="3500" b="1">
                <a:solidFill>
                  <a:schemeClr val="lt1"/>
                </a:solidFill>
                <a:latin typeface="Poppins"/>
                <a:ea typeface="Poppins"/>
                <a:cs typeface="Poppins"/>
                <a:sym typeface="Poppins"/>
              </a:rPr>
              <a:t>Sección 4: </a:t>
            </a:r>
            <a:r>
              <a:rPr lang="en-US" sz="3500" b="1">
                <a:solidFill>
                  <a:schemeClr val="lt1"/>
                </a:solidFill>
                <a:latin typeface="Poppins"/>
                <a:ea typeface="Poppins"/>
                <a:cs typeface="Poppins"/>
                <a:sym typeface="Poppins"/>
              </a:rPr>
              <a:t>INSTITUCIONES Y GOBERNABILIDAD</a:t>
            </a:r>
            <a:br>
              <a:rPr lang="en-US" sz="3500" b="1">
                <a:solidFill>
                  <a:schemeClr val="lt1"/>
                </a:solidFill>
                <a:latin typeface="Poppins"/>
                <a:ea typeface="Poppins"/>
                <a:cs typeface="Poppins"/>
                <a:sym typeface="Poppins"/>
              </a:rPr>
            </a:br>
            <a:endParaRPr lang="es-PY" sz="3500" b="1">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4800"/>
              <a:buFont typeface="Poppins"/>
              <a:buNone/>
            </a:pPr>
            <a:r>
              <a:rPr lang="en-US" sz="2400" err="1">
                <a:solidFill>
                  <a:schemeClr val="lt1"/>
                </a:solidFill>
                <a:latin typeface="Poppins"/>
                <a:ea typeface="Poppins"/>
                <a:cs typeface="Poppins"/>
                <a:sym typeface="Poppins"/>
              </a:rPr>
              <a:t>Atributos</a:t>
            </a:r>
            <a:r>
              <a:rPr lang="en-US" sz="2400">
                <a:solidFill>
                  <a:schemeClr val="lt1"/>
                </a:solidFill>
                <a:latin typeface="Poppins"/>
                <a:ea typeface="Poppins"/>
                <a:cs typeface="Poppins"/>
                <a:sym typeface="Poppins"/>
              </a:rPr>
              <a:t> </a:t>
            </a:r>
            <a:r>
              <a:rPr lang="en-US" sz="2400" err="1">
                <a:solidFill>
                  <a:schemeClr val="lt1"/>
                </a:solidFill>
                <a:latin typeface="Poppins"/>
                <a:ea typeface="Poppins"/>
                <a:cs typeface="Poppins"/>
                <a:sym typeface="Poppins"/>
              </a:rPr>
              <a:t>deseables</a:t>
            </a:r>
            <a:r>
              <a:rPr lang="en-US" sz="2400">
                <a:solidFill>
                  <a:schemeClr val="lt1"/>
                </a:solidFill>
                <a:latin typeface="Poppins"/>
                <a:ea typeface="Poppins"/>
                <a:cs typeface="Poppins"/>
                <a:sym typeface="Poppins"/>
              </a:rPr>
              <a:t> para una </a:t>
            </a:r>
            <a:r>
              <a:rPr lang="en-US" sz="2400" err="1">
                <a:solidFill>
                  <a:schemeClr val="lt1"/>
                </a:solidFill>
                <a:latin typeface="Poppins"/>
                <a:ea typeface="Poppins"/>
                <a:cs typeface="Poppins"/>
                <a:sym typeface="Poppins"/>
              </a:rPr>
              <a:t>autoridad</a:t>
            </a:r>
            <a:r>
              <a:rPr lang="en-US" sz="2400">
                <a:solidFill>
                  <a:schemeClr val="lt1"/>
                </a:solidFill>
                <a:latin typeface="Poppins"/>
                <a:ea typeface="Poppins"/>
                <a:cs typeface="Poppins"/>
                <a:sym typeface="Poppins"/>
              </a:rPr>
              <a:t> </a:t>
            </a:r>
            <a:r>
              <a:rPr lang="en-US" sz="2400" err="1">
                <a:solidFill>
                  <a:schemeClr val="lt1"/>
                </a:solidFill>
                <a:latin typeface="Poppins"/>
                <a:ea typeface="Poppins"/>
                <a:cs typeface="Poppins"/>
                <a:sym typeface="Poppins"/>
              </a:rPr>
              <a:t>estatal</a:t>
            </a:r>
            <a:r>
              <a:rPr lang="en-US" sz="2400">
                <a:solidFill>
                  <a:schemeClr val="lt1"/>
                </a:solidFill>
                <a:latin typeface="Poppins"/>
                <a:ea typeface="Poppins"/>
                <a:cs typeface="Poppins"/>
                <a:sym typeface="Poppins"/>
              </a:rPr>
              <a:t>,</a:t>
            </a:r>
            <a:br>
              <a:rPr lang="en-US" sz="2400">
                <a:solidFill>
                  <a:schemeClr val="lt1"/>
                </a:solidFill>
                <a:latin typeface="Poppins"/>
                <a:ea typeface="Poppins"/>
                <a:cs typeface="Poppins"/>
                <a:sym typeface="Poppins"/>
              </a:rPr>
            </a:br>
            <a:r>
              <a:rPr lang="en-US" sz="2400" err="1">
                <a:solidFill>
                  <a:schemeClr val="lt1"/>
                </a:solidFill>
                <a:latin typeface="Poppins"/>
                <a:ea typeface="Poppins"/>
                <a:cs typeface="Poppins"/>
                <a:sym typeface="Poppins"/>
              </a:rPr>
              <a:t>confianza</a:t>
            </a:r>
            <a:r>
              <a:rPr lang="en-US" sz="2400">
                <a:solidFill>
                  <a:schemeClr val="lt1"/>
                </a:solidFill>
                <a:latin typeface="Poppins"/>
                <a:ea typeface="Poppins"/>
                <a:cs typeface="Poppins"/>
                <a:sym typeface="Poppins"/>
              </a:rPr>
              <a:t> y </a:t>
            </a:r>
            <a:r>
              <a:rPr lang="en-US" sz="2400" err="1">
                <a:solidFill>
                  <a:schemeClr val="lt1"/>
                </a:solidFill>
                <a:latin typeface="Poppins"/>
                <a:ea typeface="Poppins"/>
                <a:cs typeface="Poppins"/>
                <a:sym typeface="Poppins"/>
              </a:rPr>
              <a:t>desconfianza</a:t>
            </a:r>
            <a:r>
              <a:rPr lang="en-US" sz="2400">
                <a:solidFill>
                  <a:schemeClr val="lt1"/>
                </a:solidFill>
                <a:latin typeface="Poppins"/>
                <a:ea typeface="Poppins"/>
                <a:cs typeface="Poppins"/>
                <a:sym typeface="Poppins"/>
              </a:rPr>
              <a:t> </a:t>
            </a:r>
            <a:r>
              <a:rPr lang="en-US" sz="2400" err="1">
                <a:solidFill>
                  <a:schemeClr val="lt1"/>
                </a:solidFill>
                <a:latin typeface="Poppins"/>
                <a:ea typeface="Poppins"/>
                <a:cs typeface="Poppins"/>
                <a:sym typeface="Poppins"/>
              </a:rPr>
              <a:t>en</a:t>
            </a:r>
            <a:r>
              <a:rPr lang="en-US" sz="2400">
                <a:solidFill>
                  <a:schemeClr val="lt1"/>
                </a:solidFill>
                <a:latin typeface="Poppins"/>
                <a:ea typeface="Poppins"/>
                <a:cs typeface="Poppins"/>
                <a:sym typeface="Poppins"/>
              </a:rPr>
              <a:t> </a:t>
            </a:r>
            <a:r>
              <a:rPr lang="en-US" sz="2400" err="1">
                <a:solidFill>
                  <a:schemeClr val="lt1"/>
                </a:solidFill>
                <a:latin typeface="Poppins"/>
                <a:ea typeface="Poppins"/>
                <a:cs typeface="Poppins"/>
                <a:sym typeface="Poppins"/>
              </a:rPr>
              <a:t>instituciones</a:t>
            </a:r>
            <a:endParaRPr lang="es-PY" sz="2400">
              <a:solidFill>
                <a:schemeClr val="lt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4800"/>
              <a:buFont typeface="Poppins"/>
              <a:buNone/>
            </a:pPr>
            <a:endParaRPr sz="3500" b="1">
              <a:solidFill>
                <a:schemeClr val="lt1"/>
              </a:solidFill>
              <a:latin typeface="Poppins"/>
              <a:ea typeface="Poppins"/>
              <a:cs typeface="Poppins"/>
              <a:sym typeface="Poppins"/>
            </a:endParaRPr>
          </a:p>
          <a:p>
            <a:pPr marL="0" lvl="0" indent="0" algn="ctr" rtl="0">
              <a:lnSpc>
                <a:spcPct val="150000"/>
              </a:lnSpc>
              <a:spcBef>
                <a:spcPts val="0"/>
              </a:spcBef>
              <a:spcAft>
                <a:spcPts val="0"/>
              </a:spcAft>
              <a:buClr>
                <a:schemeClr val="dk1"/>
              </a:buClr>
              <a:buSzPts val="4800"/>
              <a:buFont typeface="Poppins"/>
              <a:buNone/>
            </a:pPr>
            <a:endParaRPr sz="3500" b="1">
              <a:solidFill>
                <a:schemeClr val="dk1"/>
              </a:solidFill>
              <a:latin typeface="Poppins"/>
              <a:ea typeface="Poppins"/>
              <a:cs typeface="Poppins"/>
              <a:sym typeface="Poppins"/>
            </a:endParaRPr>
          </a:p>
        </p:txBody>
      </p:sp>
      <p:grpSp>
        <p:nvGrpSpPr>
          <p:cNvPr id="5" name="Grupo 4">
            <a:extLst>
              <a:ext uri="{FF2B5EF4-FFF2-40B4-BE49-F238E27FC236}">
                <a16:creationId xmlns:a16="http://schemas.microsoft.com/office/drawing/2014/main" id="{F9DC2202-D0E5-470F-A6ED-13AFD8C6F698}"/>
              </a:ext>
            </a:extLst>
          </p:cNvPr>
          <p:cNvGrpSpPr/>
          <p:nvPr/>
        </p:nvGrpSpPr>
        <p:grpSpPr>
          <a:xfrm>
            <a:off x="7706895" y="177052"/>
            <a:ext cx="4078392" cy="845199"/>
            <a:chOff x="7636557" y="177161"/>
            <a:chExt cx="4078392" cy="845199"/>
          </a:xfrm>
        </p:grpSpPr>
        <p:pic>
          <p:nvPicPr>
            <p:cNvPr id="6" name="Google Shape;118;p1">
              <a:extLst>
                <a:ext uri="{FF2B5EF4-FFF2-40B4-BE49-F238E27FC236}">
                  <a16:creationId xmlns:a16="http://schemas.microsoft.com/office/drawing/2014/main" id="{C903FAF1-7CE6-49B3-826F-DF61AE836608}"/>
                </a:ext>
              </a:extLst>
            </p:cNvPr>
            <p:cNvPicPr preferRelativeResize="0"/>
            <p:nvPr/>
          </p:nvPicPr>
          <p:blipFill rotWithShape="1">
            <a:blip r:embed="rId3">
              <a:alphaModFix/>
            </a:blip>
            <a:srcRect/>
            <a:stretch/>
          </p:blipFill>
          <p:spPr>
            <a:xfrm>
              <a:off x="7636557" y="177161"/>
              <a:ext cx="2097268" cy="845199"/>
            </a:xfrm>
            <a:prstGeom prst="rect">
              <a:avLst/>
            </a:prstGeom>
            <a:noFill/>
            <a:ln>
              <a:noFill/>
            </a:ln>
          </p:spPr>
        </p:pic>
        <p:pic>
          <p:nvPicPr>
            <p:cNvPr id="7" name="Google Shape;119;p1">
              <a:extLst>
                <a:ext uri="{FF2B5EF4-FFF2-40B4-BE49-F238E27FC236}">
                  <a16:creationId xmlns:a16="http://schemas.microsoft.com/office/drawing/2014/main" id="{1FEF4F67-C9A1-4D2B-9BC0-7A3AC3BC9CB0}"/>
                </a:ext>
              </a:extLst>
            </p:cNvPr>
            <p:cNvPicPr preferRelativeResize="0"/>
            <p:nvPr/>
          </p:nvPicPr>
          <p:blipFill rotWithShape="1">
            <a:blip r:embed="rId4">
              <a:alphaModFix/>
            </a:blip>
            <a:srcRect/>
            <a:stretch/>
          </p:blipFill>
          <p:spPr>
            <a:xfrm>
              <a:off x="9983000" y="207553"/>
              <a:ext cx="1731949" cy="794659"/>
            </a:xfrm>
            <a:prstGeom prst="rect">
              <a:avLst/>
            </a:prstGeom>
            <a:noFill/>
            <a:ln>
              <a:noFill/>
            </a:ln>
          </p:spPr>
        </p:pic>
      </p:grpSp>
      <p:sp>
        <p:nvSpPr>
          <p:cNvPr id="9" name="Google Shape;168;gd18e5c40bf_0_296">
            <a:extLst>
              <a:ext uri="{FF2B5EF4-FFF2-40B4-BE49-F238E27FC236}">
                <a16:creationId xmlns:a16="http://schemas.microsoft.com/office/drawing/2014/main" id="{F74AF3FF-F2AE-4EF8-91CE-019819991E31}"/>
              </a:ext>
            </a:extLst>
          </p:cNvPr>
          <p:cNvSpPr txBox="1">
            <a:spLocks/>
          </p:cNvSpPr>
          <p:nvPr/>
        </p:nvSpPr>
        <p:spPr>
          <a:xfrm>
            <a:off x="123798" y="6332538"/>
            <a:ext cx="2172988" cy="5254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9pPr>
          </a:lstStyle>
          <a:p>
            <a:pPr algn="l">
              <a:buSzPts val="1600"/>
            </a:pPr>
            <a:fld id="{00000000-1234-1234-1234-123412341234}" type="slidenum">
              <a:rPr lang="es-MX" sz="1600" smtClean="0">
                <a:latin typeface="Karla" panose="020B0604020202020204" charset="0"/>
              </a:rPr>
              <a:pPr algn="l">
                <a:buSzPts val="1600"/>
              </a:pPr>
              <a:t>17</a:t>
            </a:fld>
            <a:endParaRPr lang="es-MX" sz="1600">
              <a:latin typeface="Karla" panose="020B0604020202020204" charset="0"/>
            </a:endParaRPr>
          </a:p>
        </p:txBody>
      </p:sp>
    </p:spTree>
    <p:extLst>
      <p:ext uri="{BB962C8B-B14F-4D97-AF65-F5344CB8AC3E}">
        <p14:creationId xmlns:p14="http://schemas.microsoft.com/office/powerpoint/2010/main" val="2038383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0" y="440201"/>
            <a:ext cx="12143783" cy="1143300"/>
          </a:xfrm>
          <a:prstGeom prst="rect">
            <a:avLst/>
          </a:prstGeom>
          <a:noFill/>
          <a:ln>
            <a:noFill/>
          </a:ln>
        </p:spPr>
        <p:txBody>
          <a:bodyPr spcFirstLastPara="1" wrap="square" lIns="121900" tIns="121900" rIns="121900" bIns="121900" anchor="t" anchorCtr="0">
            <a:noAutofit/>
          </a:bodyPr>
          <a:lstStyle/>
          <a:p>
            <a:pPr lvl="0" algn="ctr">
              <a:buSzPts val="3200"/>
            </a:pPr>
            <a:r>
              <a:rPr lang="es-MX" sz="2000" b="1">
                <a:solidFill>
                  <a:schemeClr val="dk1"/>
                </a:solidFill>
                <a:latin typeface="Poppins"/>
                <a:ea typeface="Poppins"/>
                <a:cs typeface="Poppins"/>
                <a:sym typeface="Poppins"/>
              </a:rPr>
              <a:t>Los jóvenes valoran a los ministros y jefes de gabinete que destacan por su formación académica, su experiencia en el área y su integridad</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3"/>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18</a:t>
            </a:fld>
            <a:endParaRPr/>
          </a:p>
        </p:txBody>
      </p:sp>
      <p:sp>
        <p:nvSpPr>
          <p:cNvPr id="397" name="Google Shape;397;gd18e5c40bf_0_193"/>
          <p:cNvSpPr txBox="1">
            <a:spLocks noGrp="1"/>
          </p:cNvSpPr>
          <p:nvPr>
            <p:ph type="body" idx="1"/>
          </p:nvPr>
        </p:nvSpPr>
        <p:spPr>
          <a:xfrm>
            <a:off x="534556" y="2104113"/>
            <a:ext cx="4224669"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MX" sz="1800" dirty="0">
                <a:solidFill>
                  <a:schemeClr val="dk1"/>
                </a:solidFill>
                <a:latin typeface="Poppins"/>
                <a:ea typeface="Poppins"/>
                <a:cs typeface="Poppins"/>
                <a:sym typeface="Poppins"/>
              </a:rPr>
              <a:t>El 64% de los jóvenes valora que el ministro o jefe de gabinete cuente con la formación académica adecuada para el cargo.</a:t>
            </a:r>
          </a:p>
          <a:p>
            <a:pPr marL="342900">
              <a:buClr>
                <a:schemeClr val="dk1"/>
              </a:buClr>
              <a:buSzPts val="2400"/>
            </a:pPr>
            <a:r>
              <a:rPr lang="es-MX" sz="1800" dirty="0">
                <a:latin typeface="Poppins"/>
                <a:ea typeface="Poppins"/>
                <a:cs typeface="Poppins"/>
                <a:sym typeface="Poppins"/>
              </a:rPr>
              <a:t>Aproximadamente 5 de cada 10 jóvenes consideran importantes la experiencia en el área y la integridad.</a:t>
            </a:r>
            <a:endParaRPr lang="es-MX" sz="1800" dirty="0">
              <a:latin typeface="Poppins"/>
              <a:ea typeface="Poppins"/>
              <a:cs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665896"/>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5" name="Chart 10">
            <a:extLst>
              <a:ext uri="{FF2B5EF4-FFF2-40B4-BE49-F238E27FC236}">
                <a16:creationId xmlns:a16="http://schemas.microsoft.com/office/drawing/2014/main" id="{15D52597-F3F5-8B9F-9737-AC34205FA30D}"/>
              </a:ext>
            </a:extLst>
          </p:cNvPr>
          <p:cNvGraphicFramePr/>
          <p:nvPr>
            <p:extLst>
              <p:ext uri="{D42A27DB-BD31-4B8C-83A1-F6EECF244321}">
                <p14:modId xmlns:p14="http://schemas.microsoft.com/office/powerpoint/2010/main" val="2142576666"/>
              </p:ext>
            </p:extLst>
          </p:nvPr>
        </p:nvGraphicFramePr>
        <p:xfrm>
          <a:off x="5245564" y="2110964"/>
          <a:ext cx="6411880" cy="36123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6259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588243" y="443695"/>
            <a:ext cx="11184657" cy="1143300"/>
          </a:xfrm>
          <a:prstGeom prst="rect">
            <a:avLst/>
          </a:prstGeom>
          <a:noFill/>
          <a:ln>
            <a:noFill/>
          </a:ln>
        </p:spPr>
        <p:txBody>
          <a:bodyPr spcFirstLastPara="1" wrap="square" lIns="121900" tIns="121900" rIns="121900" bIns="121900" anchor="t" anchorCtr="0">
            <a:noAutofit/>
          </a:bodyPr>
          <a:lstStyle/>
          <a:p>
            <a:pPr lvl="0" algn="ctr">
              <a:buSzPts val="3200"/>
            </a:pPr>
            <a:r>
              <a:rPr lang="es-MX" sz="2000" b="1" dirty="0">
                <a:solidFill>
                  <a:schemeClr val="dk1"/>
                </a:solidFill>
                <a:latin typeface="Poppins"/>
                <a:ea typeface="Poppins"/>
                <a:cs typeface="Poppins"/>
                <a:sym typeface="Poppins"/>
              </a:rPr>
              <a:t>Las instituciones que mayor confianza generan en los jóvenes son la Iglesia Católica y el Banco Central del Paraguay</a:t>
            </a:r>
            <a:endParaRPr sz="2000" b="1" dirty="0">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8"/>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19</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MX" sz="1800" dirty="0">
                <a:solidFill>
                  <a:schemeClr val="dk1"/>
                </a:solidFill>
                <a:latin typeface="Poppins"/>
                <a:ea typeface="Poppins"/>
                <a:cs typeface="Poppins"/>
                <a:sym typeface="Poppins"/>
              </a:rPr>
              <a:t>Entre 17 instituciones públicas y privadas, las 5 que generan mayor confianza son:</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Iglesia Católica</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Banco Central del Paraguay</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Academia (universidades públicas y privadas)</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Medios de comunicación</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Ministerio de Educación y Ciencias</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588244" y="591551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2" name="Gráfico 11">
            <a:extLst>
              <a:ext uri="{FF2B5EF4-FFF2-40B4-BE49-F238E27FC236}">
                <a16:creationId xmlns:a16="http://schemas.microsoft.com/office/drawing/2014/main" id="{37E9C521-68CE-428D-A6DD-C36A5A916A2A}"/>
              </a:ext>
            </a:extLst>
          </p:cNvPr>
          <p:cNvGraphicFramePr>
            <a:graphicFrameLocks/>
          </p:cNvGraphicFramePr>
          <p:nvPr>
            <p:extLst>
              <p:ext uri="{D42A27DB-BD31-4B8C-83A1-F6EECF244321}">
                <p14:modId xmlns:p14="http://schemas.microsoft.com/office/powerpoint/2010/main" val="2396258154"/>
              </p:ext>
            </p:extLst>
          </p:nvPr>
        </p:nvGraphicFramePr>
        <p:xfrm>
          <a:off x="5121922" y="2277279"/>
          <a:ext cx="6650978" cy="35688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7584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d18e5c40bf_0_407"/>
          <p:cNvSpPr txBox="1">
            <a:spLocks noGrp="1"/>
          </p:cNvSpPr>
          <p:nvPr>
            <p:ph type="title"/>
          </p:nvPr>
        </p:nvSpPr>
        <p:spPr>
          <a:xfrm>
            <a:off x="1292050" y="424800"/>
            <a:ext cx="9383400" cy="952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2400"/>
              <a:buFont typeface="Poppins"/>
              <a:buNone/>
            </a:pPr>
            <a:r>
              <a:rPr lang="es-MX" sz="4000" b="1">
                <a:solidFill>
                  <a:schemeClr val="lt1"/>
                </a:solidFill>
                <a:latin typeface="Poppins"/>
                <a:ea typeface="Poppins"/>
                <a:cs typeface="Poppins"/>
                <a:sym typeface="Poppins"/>
              </a:rPr>
              <a:t>Información de contexto</a:t>
            </a:r>
            <a:endParaRPr sz="4000" b="1">
              <a:solidFill>
                <a:schemeClr val="lt1"/>
              </a:solidFill>
              <a:latin typeface="Poppins"/>
              <a:ea typeface="Poppins"/>
              <a:cs typeface="Poppins"/>
              <a:sym typeface="Poppins"/>
            </a:endParaRPr>
          </a:p>
        </p:txBody>
      </p:sp>
      <p:sp>
        <p:nvSpPr>
          <p:cNvPr id="135" name="Google Shape;135;gd18e5c40bf_0_407"/>
          <p:cNvSpPr txBox="1">
            <a:spLocks noGrp="1"/>
          </p:cNvSpPr>
          <p:nvPr>
            <p:ph type="body" idx="2"/>
          </p:nvPr>
        </p:nvSpPr>
        <p:spPr>
          <a:xfrm>
            <a:off x="488576" y="1760444"/>
            <a:ext cx="11214847" cy="5097391"/>
          </a:xfrm>
          <a:prstGeom prst="rect">
            <a:avLst/>
          </a:prstGeom>
          <a:noFill/>
          <a:ln>
            <a:noFill/>
          </a:ln>
        </p:spPr>
        <p:txBody>
          <a:bodyPr spcFirstLastPara="1" wrap="square" lIns="121900" tIns="121900" rIns="121900" bIns="121900" anchor="t" anchorCtr="0">
            <a:noAutofit/>
          </a:bodyPr>
          <a:lstStyle/>
          <a:p>
            <a:pPr marL="0" indent="0" algn="just">
              <a:buNone/>
            </a:pPr>
            <a:r>
              <a:rPr lang="es-PY" sz="1600" dirty="0">
                <a:solidFill>
                  <a:schemeClr val="dk1"/>
                </a:solidFill>
                <a:latin typeface="Poppins"/>
                <a:ea typeface="Poppins"/>
                <a:cs typeface="Poppins"/>
                <a:sym typeface="Poppins"/>
              </a:rPr>
              <a:t>El Instituto Desarrollo (ID), inspirado en el </a:t>
            </a:r>
            <a:r>
              <a:rPr lang="en-US" sz="1600" i="1" dirty="0">
                <a:solidFill>
                  <a:schemeClr val="dk1"/>
                </a:solidFill>
                <a:latin typeface="Poppins"/>
                <a:ea typeface="Poppins"/>
                <a:cs typeface="Poppins"/>
                <a:sym typeface="Poppins"/>
              </a:rPr>
              <a:t>Harvard Public Opinion Project </a:t>
            </a:r>
            <a:r>
              <a:rPr lang="en-US" sz="1600" dirty="0">
                <a:solidFill>
                  <a:schemeClr val="dk1"/>
                </a:solidFill>
                <a:latin typeface="Poppins"/>
                <a:ea typeface="Poppins"/>
                <a:cs typeface="Poppins"/>
                <a:sym typeface="Poppins"/>
              </a:rPr>
              <a:t>(HPOP) </a:t>
            </a:r>
            <a:r>
              <a:rPr lang="es-MX" sz="1600" dirty="0">
                <a:solidFill>
                  <a:srgbClr val="000000"/>
                </a:solidFill>
                <a:latin typeface="Poppins"/>
                <a:ea typeface="Poppins"/>
                <a:cs typeface="Poppins"/>
                <a:sym typeface="Poppins"/>
              </a:rPr>
              <a:t>de la Universidad de Harvard, realizó en el 2021 la primera edición de la </a:t>
            </a:r>
            <a:r>
              <a:rPr lang="es-MX" sz="1600" u="sng" dirty="0">
                <a:solidFill>
                  <a:srgbClr val="000000"/>
                </a:solidFill>
                <a:latin typeface="Poppins"/>
                <a:ea typeface="Poppins"/>
                <a:cs typeface="Poppins"/>
                <a:sym typeface="Poppins"/>
              </a:rPr>
              <a:t>Encuesta Juvenil del Instituto Desarrollo</a:t>
            </a:r>
            <a:r>
              <a:rPr lang="es-MX" sz="1600" dirty="0">
                <a:solidFill>
                  <a:srgbClr val="000000"/>
                </a:solidFill>
                <a:latin typeface="Poppins"/>
                <a:ea typeface="Poppins"/>
                <a:cs typeface="Poppins"/>
                <a:sym typeface="Poppins"/>
              </a:rPr>
              <a:t> (IDEJ) </a:t>
            </a:r>
            <a:r>
              <a:rPr lang="es-PY" sz="1600" dirty="0">
                <a:solidFill>
                  <a:schemeClr val="dk1"/>
                </a:solidFill>
                <a:latin typeface="Poppins"/>
                <a:ea typeface="Poppins"/>
                <a:cs typeface="Poppins"/>
                <a:sym typeface="Poppins"/>
              </a:rPr>
              <a:t>en el marco del Programa Estado de Derecho y Cultura de la Integridad, con apoyo de USAID. En esta segunda edición del IDEJ, el proceso de admisión y bienestar de miembros, investigación, diseño del instrumento, pruebas piloto y análisis de datos fue conducido por los estudiantes del ID, con asesoramiento técnico de docentes del ID, expertos en la materia.</a:t>
            </a:r>
          </a:p>
          <a:p>
            <a:pPr marL="0" lvl="0" indent="0" algn="just">
              <a:buNone/>
            </a:pPr>
            <a:r>
              <a:rPr lang="es-PY" sz="1600" dirty="0">
                <a:solidFill>
                  <a:schemeClr val="dk1"/>
                </a:solidFill>
                <a:latin typeface="Poppins"/>
                <a:ea typeface="Poppins"/>
                <a:cs typeface="Poppins"/>
                <a:sym typeface="Poppins"/>
              </a:rPr>
              <a:t>HPOP cuenta con el Programa de </a:t>
            </a:r>
            <a:r>
              <a:rPr lang="es-PY" sz="1600" i="1" dirty="0">
                <a:solidFill>
                  <a:schemeClr val="dk1"/>
                </a:solidFill>
                <a:latin typeface="Poppins"/>
                <a:ea typeface="Poppins"/>
                <a:cs typeface="Poppins"/>
                <a:sym typeface="Poppins"/>
              </a:rPr>
              <a:t>Harvard </a:t>
            </a:r>
            <a:r>
              <a:rPr lang="es-PY" sz="1600" i="1" dirty="0" err="1">
                <a:solidFill>
                  <a:schemeClr val="dk1"/>
                </a:solidFill>
                <a:latin typeface="Poppins"/>
                <a:ea typeface="Poppins"/>
                <a:cs typeface="Poppins"/>
                <a:sym typeface="Poppins"/>
              </a:rPr>
              <a:t>Youth</a:t>
            </a:r>
            <a:r>
              <a:rPr lang="es-PY" sz="1600" i="1" dirty="0">
                <a:solidFill>
                  <a:schemeClr val="dk1"/>
                </a:solidFill>
                <a:latin typeface="Poppins"/>
                <a:ea typeface="Poppins"/>
                <a:cs typeface="Poppins"/>
                <a:sym typeface="Poppins"/>
              </a:rPr>
              <a:t> </a:t>
            </a:r>
            <a:r>
              <a:rPr lang="es-PY" sz="1600" i="1" dirty="0" err="1">
                <a:solidFill>
                  <a:schemeClr val="dk1"/>
                </a:solidFill>
                <a:latin typeface="Poppins"/>
                <a:ea typeface="Poppins"/>
                <a:cs typeface="Poppins"/>
                <a:sym typeface="Poppins"/>
              </a:rPr>
              <a:t>Poll</a:t>
            </a:r>
            <a:r>
              <a:rPr lang="es-PY" sz="1600" dirty="0">
                <a:solidFill>
                  <a:schemeClr val="dk1"/>
                </a:solidFill>
                <a:latin typeface="Poppins"/>
                <a:ea typeface="Poppins"/>
                <a:cs typeface="Poppins"/>
                <a:sym typeface="Poppins"/>
              </a:rPr>
              <a:t>, con más de 20 años de trayectoria donde reflejan las opiniones políticas y del servicio público, así como las tendencias de votación de jóvenes estadounidenses.</a:t>
            </a:r>
          </a:p>
          <a:p>
            <a:pPr marL="0" lvl="0" indent="0" algn="just">
              <a:buNone/>
            </a:pPr>
            <a:r>
              <a:rPr lang="en-US" sz="1600" dirty="0">
                <a:solidFill>
                  <a:srgbClr val="000000"/>
                </a:solidFill>
                <a:latin typeface="Poppins"/>
                <a:ea typeface="Poppins"/>
                <a:cs typeface="Poppins"/>
                <a:sym typeface="Poppins"/>
              </a:rPr>
              <a:t>Este </a:t>
            </a:r>
            <a:r>
              <a:rPr lang="en-US" sz="1600" dirty="0" err="1">
                <a:solidFill>
                  <a:srgbClr val="000000"/>
                </a:solidFill>
                <a:latin typeface="Poppins"/>
                <a:ea typeface="Poppins"/>
                <a:cs typeface="Poppins"/>
                <a:sym typeface="Poppins"/>
              </a:rPr>
              <a:t>proceso</a:t>
            </a:r>
            <a:r>
              <a:rPr lang="en-US" sz="1600" dirty="0">
                <a:solidFill>
                  <a:srgbClr val="000000"/>
                </a:solidFill>
                <a:latin typeface="Poppins"/>
                <a:ea typeface="Poppins"/>
                <a:cs typeface="Poppins"/>
                <a:sym typeface="Poppins"/>
              </a:rPr>
              <a:t> se </a:t>
            </a:r>
            <a:r>
              <a:rPr lang="en-US" sz="1600" dirty="0" err="1">
                <a:solidFill>
                  <a:srgbClr val="000000"/>
                </a:solidFill>
                <a:latin typeface="Poppins"/>
                <a:ea typeface="Poppins"/>
                <a:cs typeface="Poppins"/>
                <a:sym typeface="Poppins"/>
              </a:rPr>
              <a:t>inició</a:t>
            </a:r>
            <a:r>
              <a:rPr lang="en-US" sz="1600" dirty="0">
                <a:solidFill>
                  <a:srgbClr val="000000"/>
                </a:solidFill>
                <a:latin typeface="Poppins"/>
                <a:ea typeface="Poppins"/>
                <a:cs typeface="Poppins"/>
                <a:sym typeface="Poppins"/>
              </a:rPr>
              <a:t> con la </a:t>
            </a:r>
            <a:r>
              <a:rPr lang="en-US" sz="1600" dirty="0" err="1">
                <a:solidFill>
                  <a:srgbClr val="000000"/>
                </a:solidFill>
                <a:latin typeface="Poppins"/>
                <a:ea typeface="Poppins"/>
                <a:cs typeface="Poppins"/>
                <a:sym typeface="Poppins"/>
              </a:rPr>
              <a:t>capacitación</a:t>
            </a:r>
            <a:r>
              <a:rPr lang="en-US" sz="1600" dirty="0">
                <a:solidFill>
                  <a:srgbClr val="000000"/>
                </a:solidFill>
                <a:latin typeface="Poppins"/>
                <a:ea typeface="Poppins"/>
                <a:cs typeface="Poppins"/>
                <a:sym typeface="Poppins"/>
              </a:rPr>
              <a:t> de </a:t>
            </a:r>
            <a:r>
              <a:rPr lang="en-US" sz="1600" dirty="0" err="1">
                <a:solidFill>
                  <a:srgbClr val="000000"/>
                </a:solidFill>
                <a:latin typeface="Poppins"/>
                <a:ea typeface="Poppins"/>
                <a:cs typeface="Poppins"/>
                <a:sym typeface="Poppins"/>
              </a:rPr>
              <a:t>estudiantes</a:t>
            </a:r>
            <a:r>
              <a:rPr lang="en-US" sz="1600" dirty="0">
                <a:solidFill>
                  <a:srgbClr val="000000"/>
                </a:solidFill>
                <a:latin typeface="Poppins"/>
                <a:ea typeface="Poppins"/>
                <a:cs typeface="Poppins"/>
                <a:sym typeface="Poppins"/>
              </a:rPr>
              <a:t> de la Universidad de Harvard, </a:t>
            </a:r>
            <a:r>
              <a:rPr lang="en-US" sz="1600" dirty="0" err="1">
                <a:solidFill>
                  <a:srgbClr val="000000"/>
                </a:solidFill>
                <a:latin typeface="Poppins"/>
                <a:ea typeface="Poppins"/>
                <a:cs typeface="Poppins"/>
                <a:sym typeface="Poppins"/>
              </a:rPr>
              <a:t>involucrados</a:t>
            </a:r>
            <a:r>
              <a:rPr lang="en-US" sz="1600" dirty="0">
                <a:solidFill>
                  <a:srgbClr val="000000"/>
                </a:solidFill>
                <a:latin typeface="Poppins"/>
                <a:ea typeface="Poppins"/>
                <a:cs typeface="Poppins"/>
                <a:sym typeface="Poppins"/>
              </a:rPr>
              <a:t> </a:t>
            </a:r>
            <a:r>
              <a:rPr lang="en-US" sz="1600" dirty="0" err="1">
                <a:solidFill>
                  <a:srgbClr val="000000"/>
                </a:solidFill>
                <a:latin typeface="Poppins"/>
                <a:ea typeface="Poppins"/>
                <a:cs typeface="Poppins"/>
                <a:sym typeface="Poppins"/>
              </a:rPr>
              <a:t>en</a:t>
            </a:r>
            <a:r>
              <a:rPr lang="en-US" sz="1600" dirty="0">
                <a:solidFill>
                  <a:srgbClr val="000000"/>
                </a:solidFill>
                <a:latin typeface="Poppins"/>
                <a:ea typeface="Poppins"/>
                <a:cs typeface="Poppins"/>
                <a:sym typeface="Poppins"/>
              </a:rPr>
              <a:t> HPOP, </a:t>
            </a:r>
            <a:r>
              <a:rPr lang="es-PY" sz="1600" dirty="0">
                <a:solidFill>
                  <a:srgbClr val="000000"/>
                </a:solidFill>
                <a:latin typeface="Poppins"/>
                <a:ea typeface="Poppins"/>
                <a:cs typeface="Poppins"/>
                <a:sym typeface="Poppins"/>
              </a:rPr>
              <a:t>a estudiantes del ID en la construcción de encuestas de opinión similares a HPOP. Posteriormente, estudiantes del ID quedaron con la capacidad instalada para la realización de su propia encuesta de percepción.</a:t>
            </a:r>
          </a:p>
          <a:p>
            <a:pPr marL="0" lvl="0" indent="0" algn="just">
              <a:buNone/>
            </a:pPr>
            <a:r>
              <a:rPr lang="es-PY" sz="1600" dirty="0">
                <a:solidFill>
                  <a:srgbClr val="000000"/>
                </a:solidFill>
                <a:latin typeface="Poppins"/>
                <a:ea typeface="Poppins"/>
                <a:cs typeface="Poppins"/>
                <a:sym typeface="Poppins"/>
              </a:rPr>
              <a:t>Para la realización de esta edición se tuvo en cuenta</a:t>
            </a:r>
            <a:r>
              <a:rPr lang="es-PY" sz="1600" b="1" dirty="0">
                <a:solidFill>
                  <a:schemeClr val="dk1"/>
                </a:solidFill>
                <a:latin typeface="Poppins"/>
                <a:ea typeface="Poppins"/>
                <a:cs typeface="Poppins"/>
                <a:sym typeface="Poppins"/>
              </a:rPr>
              <a:t> </a:t>
            </a:r>
            <a:r>
              <a:rPr lang="es-PY" sz="1600" dirty="0">
                <a:solidFill>
                  <a:schemeClr val="dk1"/>
                </a:solidFill>
                <a:latin typeface="Poppins"/>
                <a:ea typeface="Poppins"/>
                <a:cs typeface="Poppins"/>
                <a:sym typeface="Poppins"/>
              </a:rPr>
              <a:t>la diversidad de temas que interesan a estudiantes de Derecho, Ciencias Políticas y Economía en el contexto de un año electoral. Para tal efecto, se realizaron grupos focales con los estudiantes de las instituciones aliadas al Programa.</a:t>
            </a:r>
          </a:p>
          <a:p>
            <a:pPr marL="0" lvl="0" indent="0" algn="l" rtl="0">
              <a:spcBef>
                <a:spcPts val="800"/>
              </a:spcBef>
              <a:spcAft>
                <a:spcPts val="0"/>
              </a:spcAft>
              <a:buNone/>
            </a:pPr>
            <a:endParaRPr lang="es-PY" sz="1800" dirty="0">
              <a:solidFill>
                <a:schemeClr val="dk1"/>
              </a:solidFill>
              <a:latin typeface="Poppins"/>
              <a:ea typeface="Poppins"/>
              <a:cs typeface="Poppins"/>
              <a:sym typeface="Poppins"/>
            </a:endParaRPr>
          </a:p>
          <a:p>
            <a:pPr marL="0" lvl="0" indent="0" algn="l" rtl="0">
              <a:lnSpc>
                <a:spcPct val="100000"/>
              </a:lnSpc>
              <a:spcBef>
                <a:spcPts val="800"/>
              </a:spcBef>
              <a:spcAft>
                <a:spcPts val="0"/>
              </a:spcAft>
              <a:buClr>
                <a:srgbClr val="262626"/>
              </a:buClr>
              <a:buSzPts val="1800"/>
              <a:buNone/>
            </a:pPr>
            <a:endParaRPr sz="1600" dirty="0"/>
          </a:p>
        </p:txBody>
      </p:sp>
      <p:sp>
        <p:nvSpPr>
          <p:cNvPr id="136" name="Google Shape;136;gd18e5c40bf_0_407"/>
          <p:cNvSpPr txBox="1">
            <a:spLocks noGrp="1"/>
          </p:cNvSpPr>
          <p:nvPr>
            <p:ph type="sldNum" idx="12"/>
          </p:nvPr>
        </p:nvSpPr>
        <p:spPr>
          <a:xfrm>
            <a:off x="36163" y="6333135"/>
            <a:ext cx="731700" cy="524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2</a:t>
            </a:fld>
            <a:endParaRPr/>
          </a:p>
        </p:txBody>
      </p:sp>
      <p:grpSp>
        <p:nvGrpSpPr>
          <p:cNvPr id="8" name="Grupo 9">
            <a:extLst>
              <a:ext uri="{FF2B5EF4-FFF2-40B4-BE49-F238E27FC236}">
                <a16:creationId xmlns:a16="http://schemas.microsoft.com/office/drawing/2014/main" id="{686399BF-9D03-489A-8D9F-6E7056C5342B}"/>
              </a:ext>
            </a:extLst>
          </p:cNvPr>
          <p:cNvGrpSpPr/>
          <p:nvPr/>
        </p:nvGrpSpPr>
        <p:grpSpPr>
          <a:xfrm>
            <a:off x="488576" y="5921132"/>
            <a:ext cx="4268594" cy="824006"/>
            <a:chOff x="767863" y="5375517"/>
            <a:chExt cx="4268594" cy="824006"/>
          </a:xfrm>
        </p:grpSpPr>
        <p:pic>
          <p:nvPicPr>
            <p:cNvPr id="9" name="Imagen 10">
              <a:extLst>
                <a:ext uri="{FF2B5EF4-FFF2-40B4-BE49-F238E27FC236}">
                  <a16:creationId xmlns:a16="http://schemas.microsoft.com/office/drawing/2014/main" id="{132DCF69-1B82-41B3-9FCC-0A9AC03492FB}"/>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0" name="Imagen 11">
              <a:extLst>
                <a:ext uri="{FF2B5EF4-FFF2-40B4-BE49-F238E27FC236}">
                  <a16:creationId xmlns:a16="http://schemas.microsoft.com/office/drawing/2014/main" id="{427C14A4-AE73-46E4-B55B-D96ECC110AD5}"/>
                </a:ext>
              </a:extLst>
            </p:cNvPr>
            <p:cNvPicPr>
              <a:picLocks noChangeAspect="1"/>
            </p:cNvPicPr>
            <p:nvPr/>
          </p:nvPicPr>
          <p:blipFill>
            <a:blip r:embed="rId4"/>
            <a:stretch>
              <a:fillRect/>
            </a:stretch>
          </p:blipFill>
          <p:spPr>
            <a:xfrm>
              <a:off x="767863" y="5375517"/>
              <a:ext cx="2044680" cy="82400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536017" y="487916"/>
            <a:ext cx="11109136"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dirty="0">
                <a:solidFill>
                  <a:schemeClr val="dk1"/>
                </a:solidFill>
                <a:latin typeface="Poppins"/>
                <a:ea typeface="Poppins"/>
                <a:cs typeface="Poppins"/>
                <a:sym typeface="Poppins"/>
              </a:rPr>
              <a:t>Las instituciones que mayor desconfianza generan en los jóvenes son los partidos políticos y la Fiscalía General del Estado</a:t>
            </a:r>
            <a:endParaRPr sz="2000" b="1" dirty="0">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0"/>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20</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MX" sz="1800" dirty="0">
                <a:solidFill>
                  <a:schemeClr val="dk1"/>
                </a:solidFill>
                <a:latin typeface="Poppins"/>
                <a:ea typeface="Poppins"/>
                <a:cs typeface="Poppins"/>
                <a:sym typeface="Poppins"/>
              </a:rPr>
              <a:t>Entre 17 instituciones públicas y privadas, las 5 que generan mayor desconfianza son:</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Partidos Políticos</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Fiscalía General del Estado</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Congreso Nacional</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Presidencia de la República</a:t>
            </a:r>
          </a:p>
          <a:p>
            <a:pPr marL="342900">
              <a:buClr>
                <a:schemeClr val="dk1"/>
              </a:buClr>
              <a:buSzPts val="2400"/>
              <a:buFont typeface="+mj-lt"/>
              <a:buAutoNum type="arabicPeriod"/>
            </a:pPr>
            <a:r>
              <a:rPr lang="es-MX" sz="1800" dirty="0">
                <a:solidFill>
                  <a:schemeClr val="dk1"/>
                </a:solidFill>
                <a:latin typeface="Poppins"/>
                <a:ea typeface="Poppins"/>
                <a:cs typeface="Poppins"/>
                <a:sym typeface="Poppins"/>
              </a:rPr>
              <a:t>Policía Nacional</a:t>
            </a:r>
          </a:p>
          <a:p>
            <a:pPr marL="342900">
              <a:buClr>
                <a:schemeClr val="dk1"/>
              </a:buClr>
              <a:buSzPts val="2400"/>
            </a:pPr>
            <a:endParaRPr lang="es-MX" sz="1800" dirty="0">
              <a:latin typeface="Poppins"/>
              <a:ea typeface="Poppins"/>
              <a:cs typeface="Poppins"/>
              <a:sym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228871" y="5767982"/>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dirty="0">
                <a:solidFill>
                  <a:srgbClr val="262626"/>
                </a:solidFill>
                <a:latin typeface="Arial"/>
                <a:ea typeface="Arial"/>
                <a:cs typeface="Arial"/>
                <a:sym typeface="Arial"/>
              </a:rPr>
              <a:t>Fuente</a:t>
            </a:r>
            <a:r>
              <a:rPr lang="es-MX" sz="1200" b="0" i="0" u="none" strike="noStrike" cap="none" dirty="0">
                <a:solidFill>
                  <a:srgbClr val="262626"/>
                </a:solidFill>
                <a:latin typeface="Arial"/>
                <a:ea typeface="Arial"/>
                <a:cs typeface="Arial"/>
                <a:sym typeface="Arial"/>
              </a:rPr>
              <a:t>: </a:t>
            </a:r>
            <a:r>
              <a:rPr lang="es-MX" sz="1200" dirty="0">
                <a:solidFill>
                  <a:srgbClr val="262626"/>
                </a:solidFill>
              </a:rPr>
              <a:t>IDEJ 2022</a:t>
            </a:r>
            <a:endParaRPr sz="1200" b="0" i="0" u="none" strike="noStrike" cap="none" dirty="0">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A1DA870D-9DB8-4096-B8E9-AE0139DF9682}"/>
              </a:ext>
            </a:extLst>
          </p:cNvPr>
          <p:cNvGraphicFramePr>
            <a:graphicFrameLocks/>
          </p:cNvGraphicFramePr>
          <p:nvPr>
            <p:extLst>
              <p:ext uri="{D42A27DB-BD31-4B8C-83A1-F6EECF244321}">
                <p14:modId xmlns:p14="http://schemas.microsoft.com/office/powerpoint/2010/main" val="3201593316"/>
              </p:ext>
            </p:extLst>
          </p:nvPr>
        </p:nvGraphicFramePr>
        <p:xfrm>
          <a:off x="5155973" y="2217101"/>
          <a:ext cx="6433816" cy="36290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1640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MX" sz="2000" b="1">
                <a:solidFill>
                  <a:schemeClr val="dk1"/>
                </a:solidFill>
                <a:latin typeface="Poppins"/>
                <a:ea typeface="Poppins"/>
                <a:cs typeface="Poppins"/>
                <a:sym typeface="Poppins"/>
              </a:rPr>
              <a:t>El Banco Central del Paraguay (BCP) es la institución pública que mayor confianza genera en los jóvenes</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6"/>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21</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dirty="0">
                <a:solidFill>
                  <a:schemeClr val="dk1"/>
                </a:solidFill>
                <a:latin typeface="Poppins"/>
                <a:ea typeface="Poppins"/>
                <a:cs typeface="Poppins"/>
                <a:sym typeface="Poppins"/>
              </a:rPr>
              <a:t>Entre 9 instituciones públicas y privadas, el BCP es la institución pública que mayor confianza genera (47%).</a:t>
            </a:r>
          </a:p>
          <a:p>
            <a:pPr marL="342900">
              <a:buClr>
                <a:schemeClr val="dk1"/>
              </a:buClr>
              <a:buSzPts val="2400"/>
            </a:pPr>
            <a:r>
              <a:rPr lang="es-PY" sz="1800" dirty="0">
                <a:solidFill>
                  <a:schemeClr val="dk1"/>
                </a:solidFill>
                <a:latin typeface="Poppins"/>
                <a:ea typeface="Poppins"/>
                <a:cs typeface="Poppins"/>
                <a:sym typeface="Poppins"/>
              </a:rPr>
              <a:t>Junto al MEC, son las únicas instituciones con mayor confianza que desconfianza entre los jóvenes.</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2" name="Gráfico 11">
            <a:extLst>
              <a:ext uri="{FF2B5EF4-FFF2-40B4-BE49-F238E27FC236}">
                <a16:creationId xmlns:a16="http://schemas.microsoft.com/office/drawing/2014/main" id="{F7055E7B-A5B5-477E-BF4D-2ACC20DA01B2}"/>
              </a:ext>
            </a:extLst>
          </p:cNvPr>
          <p:cNvGraphicFramePr>
            <a:graphicFrameLocks/>
          </p:cNvGraphicFramePr>
          <p:nvPr>
            <p:extLst>
              <p:ext uri="{D42A27DB-BD31-4B8C-83A1-F6EECF244321}">
                <p14:modId xmlns:p14="http://schemas.microsoft.com/office/powerpoint/2010/main" val="1726368497"/>
              </p:ext>
            </p:extLst>
          </p:nvPr>
        </p:nvGraphicFramePr>
        <p:xfrm>
          <a:off x="5314247" y="2112579"/>
          <a:ext cx="6275541" cy="37335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424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Los tres poderes del Estado generan desconfianza entre más de un tercio de los jóvenes</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6"/>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22</a:t>
            </a:fld>
            <a:endParaRPr/>
          </a:p>
        </p:txBody>
      </p:sp>
      <p:sp>
        <p:nvSpPr>
          <p:cNvPr id="397" name="Google Shape;397;gd18e5c40bf_0_193"/>
          <p:cNvSpPr txBox="1">
            <a:spLocks noGrp="1"/>
          </p:cNvSpPr>
          <p:nvPr>
            <p:ph type="body" idx="1"/>
          </p:nvPr>
        </p:nvSpPr>
        <p:spPr>
          <a:xfrm>
            <a:off x="536017" y="2112580"/>
            <a:ext cx="4146819" cy="4573200"/>
          </a:xfrm>
          <a:prstGeom prst="rect">
            <a:avLst/>
          </a:prstGeom>
          <a:noFill/>
          <a:ln>
            <a:noFill/>
          </a:ln>
        </p:spPr>
        <p:txBody>
          <a:bodyPr spcFirstLastPara="1" wrap="square" lIns="121900" tIns="121900" rIns="121900" bIns="121900" anchor="t" anchorCtr="0">
            <a:noAutofit/>
          </a:bodyPr>
          <a:lstStyle/>
          <a:p>
            <a:pPr marL="285750" indent="-285750">
              <a:buClr>
                <a:schemeClr val="dk1"/>
              </a:buClr>
              <a:buSzPts val="2400"/>
            </a:pPr>
            <a:r>
              <a:rPr lang="es-PY" sz="1800" dirty="0">
                <a:solidFill>
                  <a:schemeClr val="dk1"/>
                </a:solidFill>
                <a:latin typeface="Poppins"/>
                <a:ea typeface="Poppins"/>
                <a:cs typeface="Poppins"/>
                <a:sym typeface="Poppins"/>
              </a:rPr>
              <a:t>Los tres poderes del Estado exhiben niveles de desconfianza superiores al 35%.</a:t>
            </a:r>
          </a:p>
          <a:p>
            <a:pPr marL="285750" indent="-285750">
              <a:buClr>
                <a:schemeClr val="dk1"/>
              </a:buClr>
              <a:buSzPts val="2400"/>
            </a:pPr>
            <a:r>
              <a:rPr lang="es-PY" sz="1800" dirty="0">
                <a:solidFill>
                  <a:schemeClr val="dk1"/>
                </a:solidFill>
                <a:latin typeface="Poppins"/>
                <a:ea typeface="Poppins"/>
                <a:cs typeface="Poppins"/>
                <a:sym typeface="Poppins"/>
              </a:rPr>
              <a:t>El Congreso Nacional encabeza con el 38% de desconfianza.</a:t>
            </a:r>
          </a:p>
          <a:p>
            <a:pPr marL="285750" indent="-285750">
              <a:buClr>
                <a:schemeClr val="dk1"/>
              </a:buClr>
              <a:buSzPts val="2400"/>
            </a:pPr>
            <a:r>
              <a:rPr lang="es-PY" sz="1800" dirty="0">
                <a:solidFill>
                  <a:schemeClr val="dk1"/>
                </a:solidFill>
                <a:latin typeface="Poppins"/>
                <a:ea typeface="Poppins"/>
                <a:cs typeface="Poppins"/>
                <a:sym typeface="Poppins"/>
              </a:rPr>
              <a:t>Solo 1 de cada 5 jóvenes confía en la Corte Suprema de Justicia.</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2" name="Gráfico 11">
            <a:extLst>
              <a:ext uri="{FF2B5EF4-FFF2-40B4-BE49-F238E27FC236}">
                <a16:creationId xmlns:a16="http://schemas.microsoft.com/office/drawing/2014/main" id="{AFEF872F-DC1F-4961-8BA2-F63EAC0DCDD5}"/>
              </a:ext>
            </a:extLst>
          </p:cNvPr>
          <p:cNvGraphicFramePr>
            <a:graphicFrameLocks/>
          </p:cNvGraphicFramePr>
          <p:nvPr>
            <p:extLst>
              <p:ext uri="{D42A27DB-BD31-4B8C-83A1-F6EECF244321}">
                <p14:modId xmlns:p14="http://schemas.microsoft.com/office/powerpoint/2010/main" val="3539639040"/>
              </p:ext>
            </p:extLst>
          </p:nvPr>
        </p:nvGraphicFramePr>
        <p:xfrm>
          <a:off x="5121922" y="2307083"/>
          <a:ext cx="6709494" cy="353906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6729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dirty="0">
                <a:solidFill>
                  <a:schemeClr val="dk1"/>
                </a:solidFill>
                <a:latin typeface="Poppins"/>
                <a:ea typeface="Poppins"/>
                <a:cs typeface="Poppins"/>
                <a:sym typeface="Poppins"/>
              </a:rPr>
              <a:t>En cuanto a la justicia, la Fiscalía General del Estado es la institución con menor confianza entre los jóvenes</a:t>
            </a:r>
            <a:endParaRPr sz="2000" b="1" dirty="0">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7"/>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23</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dirty="0">
                <a:solidFill>
                  <a:schemeClr val="dk1"/>
                </a:solidFill>
                <a:latin typeface="Poppins"/>
                <a:ea typeface="Poppins"/>
                <a:cs typeface="Poppins"/>
                <a:sym typeface="Poppins"/>
              </a:rPr>
              <a:t>Más del 40% de los jóvenes no confía en la Fiscalía General del Estado.</a:t>
            </a:r>
          </a:p>
          <a:p>
            <a:pPr marL="342900">
              <a:buClr>
                <a:schemeClr val="dk1"/>
              </a:buClr>
              <a:buSzPts val="2400"/>
            </a:pPr>
            <a:r>
              <a:rPr lang="es-PY" sz="1800" dirty="0">
                <a:solidFill>
                  <a:schemeClr val="dk1"/>
                </a:solidFill>
                <a:latin typeface="Poppins"/>
                <a:ea typeface="Poppins"/>
                <a:cs typeface="Poppins"/>
                <a:sym typeface="Poppins"/>
              </a:rPr>
              <a:t>Las demás instituciones del sistema de justicia exhiben niveles de desconfianza superiores al 30%.</a:t>
            </a:r>
          </a:p>
          <a:p>
            <a:pPr marL="0" indent="0">
              <a:buClr>
                <a:schemeClr val="dk1"/>
              </a:buClr>
              <a:buSzPts val="2400"/>
              <a:buNone/>
            </a:pPr>
            <a:endParaRPr lang="es-PY" sz="1800" dirty="0">
              <a:solidFill>
                <a:schemeClr val="dk1"/>
              </a:solidFill>
              <a:latin typeface="Poppins"/>
              <a:ea typeface="Poppins"/>
              <a:cs typeface="Poppins"/>
              <a:sym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3" name="Gráfico 12">
            <a:extLst>
              <a:ext uri="{FF2B5EF4-FFF2-40B4-BE49-F238E27FC236}">
                <a16:creationId xmlns:a16="http://schemas.microsoft.com/office/drawing/2014/main" id="{5AD016B5-7A15-4FCA-A577-8B2F857A876E}"/>
              </a:ext>
            </a:extLst>
          </p:cNvPr>
          <p:cNvGraphicFramePr>
            <a:graphicFrameLocks/>
          </p:cNvGraphicFramePr>
          <p:nvPr>
            <p:extLst>
              <p:ext uri="{D42A27DB-BD31-4B8C-83A1-F6EECF244321}">
                <p14:modId xmlns:p14="http://schemas.microsoft.com/office/powerpoint/2010/main" val="3698918353"/>
              </p:ext>
            </p:extLst>
          </p:nvPr>
        </p:nvGraphicFramePr>
        <p:xfrm>
          <a:off x="5264727" y="2341418"/>
          <a:ext cx="6566689" cy="35047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4373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Estas son las instituciones con percepciones de confianza divididas entre los jóvenes</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327515"/>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24</a:t>
            </a:fld>
            <a:endParaRPr/>
          </a:p>
        </p:txBody>
      </p:sp>
      <p:sp>
        <p:nvSpPr>
          <p:cNvPr id="397" name="Google Shape;397;gd18e5c40bf_0_193"/>
          <p:cNvSpPr txBox="1">
            <a:spLocks noGrp="1"/>
          </p:cNvSpPr>
          <p:nvPr>
            <p:ph type="body" idx="1"/>
          </p:nvPr>
        </p:nvSpPr>
        <p:spPr>
          <a:xfrm>
            <a:off x="536017" y="1974081"/>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a:solidFill>
                  <a:schemeClr val="dk1"/>
                </a:solidFill>
                <a:latin typeface="Poppins"/>
                <a:ea typeface="Poppins"/>
                <a:cs typeface="Poppins"/>
                <a:sym typeface="Poppins"/>
              </a:rPr>
              <a:t>6 de cada 10 jóvenes no se posicionan a favor o en contra de los organismos multilaterales.</a:t>
            </a:r>
          </a:p>
          <a:p>
            <a:pPr marL="342900">
              <a:buClr>
                <a:schemeClr val="dk1"/>
              </a:buClr>
              <a:buSzPts val="2400"/>
            </a:pPr>
            <a:r>
              <a:rPr lang="es-PY" sz="1800">
                <a:solidFill>
                  <a:schemeClr val="tx1"/>
                </a:solidFill>
                <a:latin typeface="Poppins"/>
                <a:ea typeface="Poppins"/>
                <a:cs typeface="Poppins"/>
                <a:sym typeface="Poppins"/>
              </a:rPr>
              <a:t>El 56% de los jóvenes no expresa confianza ni desconfianza en los sindicatos.</a:t>
            </a:r>
          </a:p>
          <a:p>
            <a:pPr marL="342900">
              <a:buClr>
                <a:schemeClr val="dk1"/>
              </a:buClr>
              <a:buSzPts val="2400"/>
            </a:pPr>
            <a:r>
              <a:rPr lang="es-PY" sz="1800">
                <a:solidFill>
                  <a:schemeClr val="dk1"/>
                </a:solidFill>
                <a:latin typeface="Poppins"/>
                <a:ea typeface="Poppins"/>
                <a:cs typeface="Poppins"/>
                <a:sym typeface="Poppins"/>
              </a:rPr>
              <a:t>5 de cada 10 jóvenes no tienen una postura definida respecto a las ONGs.</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2" name="Gráfico 11">
            <a:extLst>
              <a:ext uri="{FF2B5EF4-FFF2-40B4-BE49-F238E27FC236}">
                <a16:creationId xmlns:a16="http://schemas.microsoft.com/office/drawing/2014/main" id="{E202DA8C-1CFE-401E-893F-552083F6F72F}"/>
              </a:ext>
            </a:extLst>
          </p:cNvPr>
          <p:cNvGraphicFramePr>
            <a:graphicFrameLocks/>
          </p:cNvGraphicFramePr>
          <p:nvPr>
            <p:extLst>
              <p:ext uri="{D42A27DB-BD31-4B8C-83A1-F6EECF244321}">
                <p14:modId xmlns:p14="http://schemas.microsoft.com/office/powerpoint/2010/main" val="3096035297"/>
              </p:ext>
            </p:extLst>
          </p:nvPr>
        </p:nvGraphicFramePr>
        <p:xfrm>
          <a:off x="5121922" y="2219021"/>
          <a:ext cx="6709494" cy="36271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26519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d18e5c40bf_0_534"/>
          <p:cNvSpPr txBox="1">
            <a:spLocks noGrp="1"/>
          </p:cNvSpPr>
          <p:nvPr>
            <p:ph type="ctrTitle"/>
          </p:nvPr>
        </p:nvSpPr>
        <p:spPr>
          <a:xfrm>
            <a:off x="368291" y="2052557"/>
            <a:ext cx="11505600" cy="1243500"/>
          </a:xfrm>
          <a:prstGeom prst="rect">
            <a:avLst/>
          </a:prstGeom>
          <a:noFill/>
          <a:ln>
            <a:noFill/>
          </a:ln>
        </p:spPr>
        <p:txBody>
          <a:bodyPr spcFirstLastPara="1" wrap="square" lIns="121900" tIns="121900" rIns="121900" bIns="121900" anchor="t" anchorCtr="0">
            <a:noAutofit/>
          </a:bodyPr>
          <a:lstStyle/>
          <a:p>
            <a:pPr marL="0" lvl="0" indent="0" algn="ctr" rtl="0">
              <a:lnSpc>
                <a:spcPct val="150000"/>
              </a:lnSpc>
              <a:spcBef>
                <a:spcPts val="0"/>
              </a:spcBef>
              <a:spcAft>
                <a:spcPts val="0"/>
              </a:spcAft>
              <a:buClr>
                <a:schemeClr val="dk1"/>
              </a:buClr>
              <a:buSzPts val="4800"/>
              <a:buFont typeface="Poppins"/>
              <a:buNone/>
            </a:pPr>
            <a:r>
              <a:rPr lang="es-MX" sz="3600" b="1">
                <a:solidFill>
                  <a:schemeClr val="lt1"/>
                </a:solidFill>
                <a:latin typeface="Poppins"/>
                <a:ea typeface="Poppins"/>
                <a:cs typeface="Poppins"/>
                <a:sym typeface="Poppins"/>
              </a:rPr>
              <a:t>Sección 5: TOLERANCIA</a:t>
            </a:r>
            <a:endParaRPr lang="es-MX" sz="3600" b="1">
              <a:solidFill>
                <a:schemeClr val="lt1"/>
              </a:solidFill>
              <a:latin typeface="Poppins"/>
              <a:ea typeface="Poppins"/>
              <a:cs typeface="Poppins"/>
            </a:endParaRPr>
          </a:p>
          <a:p>
            <a:br>
              <a:rPr lang="es-PY" sz="3600">
                <a:latin typeface="Poppins"/>
              </a:rPr>
            </a:br>
            <a:r>
              <a:rPr lang="es-PY" sz="2400">
                <a:solidFill>
                  <a:schemeClr val="bg1"/>
                </a:solidFill>
                <a:latin typeface="Poppins"/>
              </a:rPr>
              <a:t>Tolerancia que los jóvenes manifiestan hacia los niveles de corrupción, motivos que hacen que los jóvenes se sientan más dispuestos a participar de una manifestación</a:t>
            </a:r>
            <a:endParaRPr lang="es-MX" sz="3600">
              <a:solidFill>
                <a:schemeClr val="bg1"/>
              </a:solidFill>
              <a:latin typeface="Poppins"/>
            </a:endParaRPr>
          </a:p>
        </p:txBody>
      </p:sp>
      <p:grpSp>
        <p:nvGrpSpPr>
          <p:cNvPr id="5" name="Grupo 4">
            <a:extLst>
              <a:ext uri="{FF2B5EF4-FFF2-40B4-BE49-F238E27FC236}">
                <a16:creationId xmlns:a16="http://schemas.microsoft.com/office/drawing/2014/main" id="{F9DC2202-D0E5-470F-A6ED-13AFD8C6F698}"/>
              </a:ext>
            </a:extLst>
          </p:cNvPr>
          <p:cNvGrpSpPr/>
          <p:nvPr/>
        </p:nvGrpSpPr>
        <p:grpSpPr>
          <a:xfrm>
            <a:off x="7706895" y="177052"/>
            <a:ext cx="4078392" cy="845199"/>
            <a:chOff x="7636557" y="177161"/>
            <a:chExt cx="4078392" cy="845199"/>
          </a:xfrm>
        </p:grpSpPr>
        <p:pic>
          <p:nvPicPr>
            <p:cNvPr id="6" name="Google Shape;118;p1">
              <a:extLst>
                <a:ext uri="{FF2B5EF4-FFF2-40B4-BE49-F238E27FC236}">
                  <a16:creationId xmlns:a16="http://schemas.microsoft.com/office/drawing/2014/main" id="{C903FAF1-7CE6-49B3-826F-DF61AE836608}"/>
                </a:ext>
              </a:extLst>
            </p:cNvPr>
            <p:cNvPicPr preferRelativeResize="0"/>
            <p:nvPr/>
          </p:nvPicPr>
          <p:blipFill rotWithShape="1">
            <a:blip r:embed="rId3">
              <a:alphaModFix/>
            </a:blip>
            <a:srcRect/>
            <a:stretch/>
          </p:blipFill>
          <p:spPr>
            <a:xfrm>
              <a:off x="7636557" y="177161"/>
              <a:ext cx="2097268" cy="845199"/>
            </a:xfrm>
            <a:prstGeom prst="rect">
              <a:avLst/>
            </a:prstGeom>
            <a:noFill/>
            <a:ln>
              <a:noFill/>
            </a:ln>
          </p:spPr>
        </p:pic>
        <p:pic>
          <p:nvPicPr>
            <p:cNvPr id="7" name="Google Shape;119;p1">
              <a:extLst>
                <a:ext uri="{FF2B5EF4-FFF2-40B4-BE49-F238E27FC236}">
                  <a16:creationId xmlns:a16="http://schemas.microsoft.com/office/drawing/2014/main" id="{1FEF4F67-C9A1-4D2B-9BC0-7A3AC3BC9CB0}"/>
                </a:ext>
              </a:extLst>
            </p:cNvPr>
            <p:cNvPicPr preferRelativeResize="0"/>
            <p:nvPr/>
          </p:nvPicPr>
          <p:blipFill rotWithShape="1">
            <a:blip r:embed="rId4">
              <a:alphaModFix/>
            </a:blip>
            <a:srcRect/>
            <a:stretch/>
          </p:blipFill>
          <p:spPr>
            <a:xfrm>
              <a:off x="9983000" y="207553"/>
              <a:ext cx="1731949" cy="794659"/>
            </a:xfrm>
            <a:prstGeom prst="rect">
              <a:avLst/>
            </a:prstGeom>
            <a:noFill/>
            <a:ln>
              <a:noFill/>
            </a:ln>
          </p:spPr>
        </p:pic>
      </p:grpSp>
      <p:sp>
        <p:nvSpPr>
          <p:cNvPr id="9" name="Google Shape;168;gd18e5c40bf_0_296">
            <a:extLst>
              <a:ext uri="{FF2B5EF4-FFF2-40B4-BE49-F238E27FC236}">
                <a16:creationId xmlns:a16="http://schemas.microsoft.com/office/drawing/2014/main" id="{326EE0F4-7545-4718-AFA3-0AD1DABAB767}"/>
              </a:ext>
            </a:extLst>
          </p:cNvPr>
          <p:cNvSpPr txBox="1">
            <a:spLocks/>
          </p:cNvSpPr>
          <p:nvPr/>
        </p:nvSpPr>
        <p:spPr>
          <a:xfrm>
            <a:off x="123798" y="6332538"/>
            <a:ext cx="2172988" cy="5254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9pPr>
          </a:lstStyle>
          <a:p>
            <a:pPr algn="l">
              <a:buSzPts val="1600"/>
            </a:pPr>
            <a:fld id="{00000000-1234-1234-1234-123412341234}" type="slidenum">
              <a:rPr lang="es-MX" sz="1600" smtClean="0"/>
              <a:pPr algn="l">
                <a:buSzPts val="1600"/>
              </a:pPr>
              <a:t>25</a:t>
            </a:fld>
            <a:endParaRPr lang="es-MX"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6"/>
          <p:cNvSpPr txBox="1">
            <a:spLocks noGrp="1"/>
          </p:cNvSpPr>
          <p:nvPr>
            <p:ph type="title"/>
          </p:nvPr>
        </p:nvSpPr>
        <p:spPr>
          <a:xfrm>
            <a:off x="731513" y="676890"/>
            <a:ext cx="11107560" cy="1114446"/>
          </a:xfrm>
          <a:prstGeom prst="rect">
            <a:avLst/>
          </a:prstGeom>
          <a:noFill/>
          <a:ln>
            <a:noFill/>
          </a:ln>
        </p:spPr>
        <p:txBody>
          <a:bodyPr spcFirstLastPara="1" wrap="square" lIns="91425" tIns="91425" rIns="91425" bIns="91425" anchor="t" anchorCtr="0">
            <a:noAutofit/>
          </a:bodyPr>
          <a:lstStyle/>
          <a:p>
            <a:pPr algn="ctr"/>
            <a:r>
              <a:rPr lang="es-PY" sz="1800" b="1">
                <a:solidFill>
                  <a:schemeClr val="tx1"/>
                </a:solidFill>
                <a:latin typeface="Poppins"/>
              </a:rPr>
              <a:t>8 de cada 10 jóvenes no están dispuestos tolerar la corrupción</a:t>
            </a:r>
            <a:endParaRPr lang="es-MX">
              <a:solidFill>
                <a:schemeClr val="tx1"/>
              </a:solidFill>
              <a:latin typeface="Poppins"/>
            </a:endParaRPr>
          </a:p>
        </p:txBody>
      </p:sp>
      <p:sp>
        <p:nvSpPr>
          <p:cNvPr id="598" name="Google Shape;598;p36"/>
          <p:cNvSpPr txBox="1"/>
          <p:nvPr/>
        </p:nvSpPr>
        <p:spPr>
          <a:xfrm>
            <a:off x="5434375" y="5693342"/>
            <a:ext cx="5728534" cy="490135"/>
          </a:xfrm>
          <a:prstGeom prst="rect">
            <a:avLst/>
          </a:prstGeom>
          <a:noFill/>
          <a:ln>
            <a:noFill/>
          </a:ln>
        </p:spPr>
        <p:txBody>
          <a:bodyPr spcFirstLastPara="1" wrap="square" lIns="121900" tIns="60950" rIns="121900" bIns="60950" anchor="ctr" anchorCtr="0">
            <a:noAutofit/>
          </a:bodyPr>
          <a:lstStyle/>
          <a:p>
            <a:pPr marL="121285" marR="0" lvl="0" indent="-121285" algn="ctr" defTabSz="914400" rtl="0" eaLnBrk="1" fontAlgn="auto" latinLnBrk="0" hangingPunct="1">
              <a:lnSpc>
                <a:spcPct val="200000"/>
              </a:lnSpc>
              <a:spcBef>
                <a:spcPts val="0"/>
              </a:spcBef>
              <a:spcAft>
                <a:spcPts val="0"/>
              </a:spcAft>
              <a:buClr>
                <a:srgbClr val="000000"/>
              </a:buClr>
              <a:buSzPts val="1400"/>
              <a:buFont typeface="Arial"/>
              <a:buChar char=" "/>
              <a:tabLst/>
              <a:defRPr/>
            </a:pPr>
            <a:r>
              <a:rPr kumimoji="0" lang="es-MX" sz="1200" b="1" i="0" u="none" strike="noStrike" kern="0" cap="none" spc="0" normalizeH="0" baseline="0" noProof="0">
                <a:ln>
                  <a:noFill/>
                </a:ln>
                <a:solidFill>
                  <a:srgbClr val="000000"/>
                </a:solidFill>
                <a:effectLst/>
                <a:uLnTx/>
                <a:uFillTx/>
                <a:latin typeface="+mj-lt"/>
                <a:ea typeface="Karla"/>
                <a:cs typeface="Karla"/>
                <a:sym typeface="Karla"/>
              </a:rPr>
              <a:t>Fuente</a:t>
            </a:r>
            <a:r>
              <a:rPr kumimoji="0" lang="es-MX" sz="1200" b="0" i="0" u="none" strike="noStrike" kern="0" cap="none" spc="0" normalizeH="0" baseline="0" noProof="0">
                <a:ln>
                  <a:noFill/>
                </a:ln>
                <a:solidFill>
                  <a:srgbClr val="000000"/>
                </a:solidFill>
                <a:effectLst/>
                <a:uLnTx/>
                <a:uFillTx/>
                <a:latin typeface="+mj-lt"/>
                <a:ea typeface="Karla"/>
                <a:cs typeface="Karla"/>
                <a:sym typeface="Karla"/>
              </a:rPr>
              <a:t>: </a:t>
            </a:r>
            <a:r>
              <a:rPr lang="es-MX" sz="1200">
                <a:latin typeface="+mj-lt"/>
                <a:ea typeface="Karla"/>
                <a:cs typeface="Karla"/>
                <a:sym typeface="Karla"/>
              </a:rPr>
              <a:t>IDEJ 2022</a:t>
            </a:r>
            <a:endParaRPr lang="es-MX" b="0" i="0" u="none" strike="noStrike" kern="0" cap="none" spc="0" normalizeH="0" baseline="0" noProof="0">
              <a:ln>
                <a:noFill/>
              </a:ln>
              <a:solidFill>
                <a:srgbClr val="000000"/>
              </a:solidFill>
              <a:effectLst/>
              <a:uLnTx/>
              <a:uFillTx/>
              <a:latin typeface="+mj-lt"/>
              <a:ea typeface="Karla"/>
              <a:cs typeface="Karla"/>
            </a:endParaRPr>
          </a:p>
        </p:txBody>
      </p:sp>
      <p:grpSp>
        <p:nvGrpSpPr>
          <p:cNvPr id="8" name="Grupo 7">
            <a:extLst>
              <a:ext uri="{FF2B5EF4-FFF2-40B4-BE49-F238E27FC236}">
                <a16:creationId xmlns:a16="http://schemas.microsoft.com/office/drawing/2014/main" id="{6A3A1FAF-4D21-4B5D-8F5F-AEC38E08F6B4}"/>
              </a:ext>
            </a:extLst>
          </p:cNvPr>
          <p:cNvGrpSpPr/>
          <p:nvPr/>
        </p:nvGrpSpPr>
        <p:grpSpPr>
          <a:xfrm>
            <a:off x="522605" y="5607732"/>
            <a:ext cx="4268594" cy="824006"/>
            <a:chOff x="767863" y="5375517"/>
            <a:chExt cx="4268594" cy="824006"/>
          </a:xfrm>
        </p:grpSpPr>
        <p:pic>
          <p:nvPicPr>
            <p:cNvPr id="9" name="Imagen 8">
              <a:extLst>
                <a:ext uri="{FF2B5EF4-FFF2-40B4-BE49-F238E27FC236}">
                  <a16:creationId xmlns:a16="http://schemas.microsoft.com/office/drawing/2014/main" id="{11FD4D9E-FBC7-43E6-AFE2-212FFBD0A56B}"/>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0" name="Imagen 9">
              <a:extLst>
                <a:ext uri="{FF2B5EF4-FFF2-40B4-BE49-F238E27FC236}">
                  <a16:creationId xmlns:a16="http://schemas.microsoft.com/office/drawing/2014/main" id="{C04F4C95-6953-4F7D-AB36-2056C9A628C6}"/>
                </a:ext>
              </a:extLst>
            </p:cNvPr>
            <p:cNvPicPr>
              <a:picLocks noChangeAspect="1"/>
            </p:cNvPicPr>
            <p:nvPr/>
          </p:nvPicPr>
          <p:blipFill>
            <a:blip r:embed="rId4"/>
            <a:stretch>
              <a:fillRect/>
            </a:stretch>
          </p:blipFill>
          <p:spPr>
            <a:xfrm>
              <a:off x="767863" y="5375517"/>
              <a:ext cx="2044680" cy="824006"/>
            </a:xfrm>
            <a:prstGeom prst="rect">
              <a:avLst/>
            </a:prstGeom>
          </p:spPr>
        </p:pic>
      </p:grpSp>
      <p:graphicFrame>
        <p:nvGraphicFramePr>
          <p:cNvPr id="13" name="Gráfico 12">
            <a:extLst>
              <a:ext uri="{FF2B5EF4-FFF2-40B4-BE49-F238E27FC236}">
                <a16:creationId xmlns:a16="http://schemas.microsoft.com/office/drawing/2014/main" id="{C44DD59D-B968-0958-B065-84E68DEB00EB}"/>
              </a:ext>
            </a:extLst>
          </p:cNvPr>
          <p:cNvGraphicFramePr/>
          <p:nvPr>
            <p:extLst>
              <p:ext uri="{D42A27DB-BD31-4B8C-83A1-F6EECF244321}">
                <p14:modId xmlns:p14="http://schemas.microsoft.com/office/powerpoint/2010/main" val="1134028769"/>
              </p:ext>
            </p:extLst>
          </p:nvPr>
        </p:nvGraphicFramePr>
        <p:xfrm>
          <a:off x="5762451" y="2364405"/>
          <a:ext cx="6076621" cy="3366200"/>
        </p:xfrm>
        <a:graphic>
          <a:graphicData uri="http://schemas.openxmlformats.org/drawingml/2006/chart">
            <c:chart xmlns:c="http://schemas.openxmlformats.org/drawingml/2006/chart" xmlns:r="http://schemas.openxmlformats.org/officeDocument/2006/relationships" r:id="rId5"/>
          </a:graphicData>
        </a:graphic>
      </p:graphicFrame>
      <p:sp>
        <p:nvSpPr>
          <p:cNvPr id="14" name="Google Shape;397;gd18e5c40bf_0_193">
            <a:extLst>
              <a:ext uri="{FF2B5EF4-FFF2-40B4-BE49-F238E27FC236}">
                <a16:creationId xmlns:a16="http://schemas.microsoft.com/office/drawing/2014/main" id="{A33E9EB9-325C-4B29-9128-19452E7751BA}"/>
              </a:ext>
            </a:extLst>
          </p:cNvPr>
          <p:cNvSpPr txBox="1">
            <a:spLocks/>
          </p:cNvSpPr>
          <p:nvPr/>
        </p:nvSpPr>
        <p:spPr>
          <a:xfrm>
            <a:off x="536017" y="2112580"/>
            <a:ext cx="4255182" cy="457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1pPr>
            <a:lvl2pPr marL="914400" marR="0" lvl="1"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2pPr>
            <a:lvl3pPr marL="1371600" marR="0" lvl="2" indent="-342900" algn="l" rtl="0">
              <a:lnSpc>
                <a:spcPct val="100000"/>
              </a:lnSpc>
              <a:spcBef>
                <a:spcPts val="0"/>
              </a:spcBef>
              <a:spcAft>
                <a:spcPts val="0"/>
              </a:spcAft>
              <a:buClr>
                <a:srgbClr val="262626"/>
              </a:buClr>
              <a:buSzPts val="1800"/>
              <a:buFont typeface="Arial"/>
              <a:buChar char="◇"/>
              <a:defRPr sz="2400" b="0" i="1" u="none" strike="noStrike" cap="none">
                <a:solidFill>
                  <a:srgbClr val="262626"/>
                </a:solidFill>
                <a:latin typeface="Calibri"/>
                <a:ea typeface="Calibri"/>
                <a:cs typeface="Calibri"/>
                <a:sym typeface="Calibri"/>
              </a:defRPr>
            </a:lvl3pPr>
            <a:lvl4pPr marL="1828800" marR="0" lvl="3"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4pPr>
            <a:lvl5pPr marL="2286000" marR="0" lvl="4"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5pPr>
            <a:lvl6pPr marL="2743200" marR="0" lvl="5"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6pPr>
            <a:lvl7pPr marL="3200400" marR="0" lvl="6"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7pPr>
            <a:lvl8pPr marL="3657600" marR="0" lvl="7"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8pPr>
            <a:lvl9pPr marL="4114800" marR="0" lvl="8"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9pPr>
          </a:lstStyle>
          <a:p>
            <a:pPr marL="342900">
              <a:buClr>
                <a:schemeClr val="dk1"/>
              </a:buClr>
              <a:buSzPts val="2400"/>
            </a:pPr>
            <a:r>
              <a:rPr lang="es-PY" sz="2000" dirty="0">
                <a:solidFill>
                  <a:schemeClr val="dk1"/>
                </a:solidFill>
                <a:latin typeface="Poppins"/>
                <a:ea typeface="Poppins"/>
                <a:cs typeface="Poppins"/>
                <a:sym typeface="Poppins"/>
              </a:rPr>
              <a:t>Casi un 80% de los encuestados manifestó una tolerancia cero a todo tipo de corrupción. </a:t>
            </a:r>
          </a:p>
          <a:p>
            <a:pPr marL="342900">
              <a:buClr>
                <a:schemeClr val="dk1"/>
              </a:buClr>
              <a:buSzPts val="2400"/>
            </a:pPr>
            <a:r>
              <a:rPr lang="es-PY" sz="2000" dirty="0">
                <a:solidFill>
                  <a:schemeClr val="dk1"/>
                </a:solidFill>
                <a:latin typeface="Poppins"/>
                <a:ea typeface="Poppins"/>
                <a:cs typeface="Poppins"/>
                <a:sym typeface="Poppins"/>
              </a:rPr>
              <a:t>Sin embargo, el 21% expresó su tolerancia ante ciertos casos de corrupción.</a:t>
            </a:r>
          </a:p>
        </p:txBody>
      </p:sp>
      <p:sp>
        <p:nvSpPr>
          <p:cNvPr id="15" name="Google Shape;395;gd18e5c40bf_0_193">
            <a:extLst>
              <a:ext uri="{FF2B5EF4-FFF2-40B4-BE49-F238E27FC236}">
                <a16:creationId xmlns:a16="http://schemas.microsoft.com/office/drawing/2014/main" id="{E12A16B2-717F-426F-904B-3CFD37C9F422}"/>
              </a:ext>
            </a:extLst>
          </p:cNvPr>
          <p:cNvSpPr txBox="1">
            <a:spLocks noGrp="1"/>
          </p:cNvSpPr>
          <p:nvPr>
            <p:ph type="sldNum" idx="12"/>
          </p:nvPr>
        </p:nvSpPr>
        <p:spPr>
          <a:xfrm>
            <a:off x="48217" y="6296404"/>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9"/>
          <p:cNvSpPr txBox="1">
            <a:spLocks noGrp="1"/>
          </p:cNvSpPr>
          <p:nvPr>
            <p:ph type="title"/>
          </p:nvPr>
        </p:nvSpPr>
        <p:spPr>
          <a:xfrm>
            <a:off x="1" y="535699"/>
            <a:ext cx="12192000" cy="1143200"/>
          </a:xfrm>
          <a:prstGeom prst="rect">
            <a:avLst/>
          </a:prstGeom>
          <a:noFill/>
          <a:ln>
            <a:noFill/>
          </a:ln>
        </p:spPr>
        <p:txBody>
          <a:bodyPr spcFirstLastPara="1" wrap="square" lIns="91425" tIns="91425" rIns="91425" bIns="91425" anchor="t" anchorCtr="0">
            <a:noAutofit/>
          </a:bodyPr>
          <a:lstStyle/>
          <a:p>
            <a:pPr algn="ctr"/>
            <a:r>
              <a:rPr lang="es-PY" sz="2000" b="1">
                <a:solidFill>
                  <a:schemeClr val="tx1"/>
                </a:solidFill>
                <a:latin typeface="Poppins"/>
                <a:sym typeface="Poppins"/>
              </a:rPr>
              <a:t>Los niveles de rechazo hacia las manifestaciones son muy bajos</a:t>
            </a:r>
            <a:endParaRPr lang="es-MX" sz="2000" b="1">
              <a:solidFill>
                <a:schemeClr val="tx1"/>
              </a:solidFill>
              <a:latin typeface="Poppins"/>
            </a:endParaRPr>
          </a:p>
        </p:txBody>
      </p:sp>
      <p:grpSp>
        <p:nvGrpSpPr>
          <p:cNvPr id="8" name="Grupo 7">
            <a:extLst>
              <a:ext uri="{FF2B5EF4-FFF2-40B4-BE49-F238E27FC236}">
                <a16:creationId xmlns:a16="http://schemas.microsoft.com/office/drawing/2014/main" id="{EAC7C6BE-CE59-48D7-BDF5-4CE7655D5D93}"/>
              </a:ext>
            </a:extLst>
          </p:cNvPr>
          <p:cNvGrpSpPr/>
          <p:nvPr/>
        </p:nvGrpSpPr>
        <p:grpSpPr>
          <a:xfrm>
            <a:off x="522605" y="5607732"/>
            <a:ext cx="4268594" cy="824006"/>
            <a:chOff x="767863" y="5375517"/>
            <a:chExt cx="4268594" cy="824006"/>
          </a:xfrm>
        </p:grpSpPr>
        <p:pic>
          <p:nvPicPr>
            <p:cNvPr id="9" name="Imagen 8">
              <a:extLst>
                <a:ext uri="{FF2B5EF4-FFF2-40B4-BE49-F238E27FC236}">
                  <a16:creationId xmlns:a16="http://schemas.microsoft.com/office/drawing/2014/main" id="{78929AC8-79FB-4514-A33F-9A553E5CC59D}"/>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0" name="Imagen 9">
              <a:extLst>
                <a:ext uri="{FF2B5EF4-FFF2-40B4-BE49-F238E27FC236}">
                  <a16:creationId xmlns:a16="http://schemas.microsoft.com/office/drawing/2014/main" id="{AD9B2CD4-7090-4D80-9281-172D0BA6A81A}"/>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4" name="Google Shape;598;p36">
            <a:extLst>
              <a:ext uri="{FF2B5EF4-FFF2-40B4-BE49-F238E27FC236}">
                <a16:creationId xmlns:a16="http://schemas.microsoft.com/office/drawing/2014/main" id="{2BE37008-8480-50B0-D423-8D9E77A0F603}"/>
              </a:ext>
            </a:extLst>
          </p:cNvPr>
          <p:cNvSpPr txBox="1"/>
          <p:nvPr/>
        </p:nvSpPr>
        <p:spPr>
          <a:xfrm>
            <a:off x="5785438" y="5607732"/>
            <a:ext cx="5728534" cy="490135"/>
          </a:xfrm>
          <a:prstGeom prst="rect">
            <a:avLst/>
          </a:prstGeom>
          <a:noFill/>
          <a:ln>
            <a:noFill/>
          </a:ln>
        </p:spPr>
        <p:txBody>
          <a:bodyPr spcFirstLastPara="1" wrap="square" lIns="121900" tIns="60950" rIns="121900" bIns="60950" anchor="ctr" anchorCtr="0">
            <a:noAutofit/>
          </a:bodyPr>
          <a:lstStyle/>
          <a:p>
            <a:pPr marL="121285" marR="0" lvl="0" indent="-121285" algn="ctr" defTabSz="914400" rtl="0" eaLnBrk="1" fontAlgn="auto" latinLnBrk="0" hangingPunct="1">
              <a:lnSpc>
                <a:spcPct val="200000"/>
              </a:lnSpc>
              <a:spcBef>
                <a:spcPts val="0"/>
              </a:spcBef>
              <a:spcAft>
                <a:spcPts val="0"/>
              </a:spcAft>
              <a:buClr>
                <a:srgbClr val="000000"/>
              </a:buClr>
              <a:buSzPts val="1400"/>
              <a:buFont typeface="Arial"/>
              <a:buChar char=" "/>
              <a:tabLst/>
              <a:defRPr/>
            </a:pPr>
            <a:r>
              <a:rPr kumimoji="0" lang="es-MX" sz="1200" b="1" i="0" u="none" strike="noStrike" kern="0" cap="none" spc="0" normalizeH="0" baseline="0" noProof="0">
                <a:ln>
                  <a:noFill/>
                </a:ln>
                <a:solidFill>
                  <a:srgbClr val="000000"/>
                </a:solidFill>
                <a:effectLst/>
                <a:uLnTx/>
                <a:uFillTx/>
                <a:latin typeface="+mj-lt"/>
                <a:ea typeface="Karla"/>
                <a:cs typeface="Karla"/>
                <a:sym typeface="Karla"/>
              </a:rPr>
              <a:t>Fuente</a:t>
            </a:r>
            <a:r>
              <a:rPr kumimoji="0" lang="es-MX" sz="1200" b="0" i="0" u="none" strike="noStrike" kern="0" cap="none" spc="0" normalizeH="0" baseline="0" noProof="0">
                <a:ln>
                  <a:noFill/>
                </a:ln>
                <a:solidFill>
                  <a:srgbClr val="000000"/>
                </a:solidFill>
                <a:effectLst/>
                <a:uLnTx/>
                <a:uFillTx/>
                <a:latin typeface="+mj-lt"/>
                <a:ea typeface="Karla"/>
                <a:cs typeface="Karla"/>
                <a:sym typeface="Karla"/>
              </a:rPr>
              <a:t>: </a:t>
            </a:r>
            <a:r>
              <a:rPr lang="es-MX" sz="1200">
                <a:latin typeface="+mj-lt"/>
                <a:ea typeface="Karla"/>
                <a:cs typeface="Karla"/>
                <a:sym typeface="Karla"/>
              </a:rPr>
              <a:t>IDEJ 2022</a:t>
            </a:r>
            <a:endParaRPr lang="es-MX" b="0" i="0" u="none" strike="noStrike" kern="0" cap="none" spc="0" normalizeH="0" baseline="0" noProof="0">
              <a:ln>
                <a:noFill/>
              </a:ln>
              <a:solidFill>
                <a:srgbClr val="000000"/>
              </a:solidFill>
              <a:effectLst/>
              <a:uLnTx/>
              <a:uFillTx/>
              <a:latin typeface="+mj-lt"/>
              <a:ea typeface="Karla"/>
              <a:cs typeface="Karla"/>
            </a:endParaRPr>
          </a:p>
        </p:txBody>
      </p:sp>
      <p:graphicFrame>
        <p:nvGraphicFramePr>
          <p:cNvPr id="13" name="Gráfico 12">
            <a:extLst>
              <a:ext uri="{FF2B5EF4-FFF2-40B4-BE49-F238E27FC236}">
                <a16:creationId xmlns:a16="http://schemas.microsoft.com/office/drawing/2014/main" id="{EF31FCF1-8842-9AC8-BCB6-714D50D957CF}"/>
              </a:ext>
            </a:extLst>
          </p:cNvPr>
          <p:cNvGraphicFramePr/>
          <p:nvPr>
            <p:extLst>
              <p:ext uri="{D42A27DB-BD31-4B8C-83A1-F6EECF244321}">
                <p14:modId xmlns:p14="http://schemas.microsoft.com/office/powerpoint/2010/main" val="2016910273"/>
              </p:ext>
            </p:extLst>
          </p:nvPr>
        </p:nvGraphicFramePr>
        <p:xfrm>
          <a:off x="5586774" y="2359755"/>
          <a:ext cx="6388915" cy="3370851"/>
        </p:xfrm>
        <a:graphic>
          <a:graphicData uri="http://schemas.openxmlformats.org/drawingml/2006/chart">
            <c:chart xmlns:c="http://schemas.openxmlformats.org/drawingml/2006/chart" xmlns:r="http://schemas.openxmlformats.org/officeDocument/2006/relationships" r:id="rId5"/>
          </a:graphicData>
        </a:graphic>
      </p:graphicFrame>
      <p:sp>
        <p:nvSpPr>
          <p:cNvPr id="14" name="Google Shape;397;gd18e5c40bf_0_193">
            <a:extLst>
              <a:ext uri="{FF2B5EF4-FFF2-40B4-BE49-F238E27FC236}">
                <a16:creationId xmlns:a16="http://schemas.microsoft.com/office/drawing/2014/main" id="{964067AF-C6E9-4E2B-ACC6-48E2239C4654}"/>
              </a:ext>
            </a:extLst>
          </p:cNvPr>
          <p:cNvSpPr txBox="1">
            <a:spLocks/>
          </p:cNvSpPr>
          <p:nvPr/>
        </p:nvSpPr>
        <p:spPr>
          <a:xfrm>
            <a:off x="624878" y="2073004"/>
            <a:ext cx="4055737" cy="457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1pPr>
            <a:lvl2pPr marL="914400" marR="0" lvl="1"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2pPr>
            <a:lvl3pPr marL="1371600" marR="0" lvl="2" indent="-342900" algn="l" rtl="0">
              <a:lnSpc>
                <a:spcPct val="100000"/>
              </a:lnSpc>
              <a:spcBef>
                <a:spcPts val="0"/>
              </a:spcBef>
              <a:spcAft>
                <a:spcPts val="0"/>
              </a:spcAft>
              <a:buClr>
                <a:srgbClr val="262626"/>
              </a:buClr>
              <a:buSzPts val="1800"/>
              <a:buFont typeface="Arial"/>
              <a:buChar char="◇"/>
              <a:defRPr sz="2400" b="0" i="1" u="none" strike="noStrike" cap="none">
                <a:solidFill>
                  <a:srgbClr val="262626"/>
                </a:solidFill>
                <a:latin typeface="Calibri"/>
                <a:ea typeface="Calibri"/>
                <a:cs typeface="Calibri"/>
                <a:sym typeface="Calibri"/>
              </a:defRPr>
            </a:lvl3pPr>
            <a:lvl4pPr marL="1828800" marR="0" lvl="3"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4pPr>
            <a:lvl5pPr marL="2286000" marR="0" lvl="4"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5pPr>
            <a:lvl6pPr marL="2743200" marR="0" lvl="5"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6pPr>
            <a:lvl7pPr marL="3200400" marR="0" lvl="6"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7pPr>
            <a:lvl8pPr marL="3657600" marR="0" lvl="7"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8pPr>
            <a:lvl9pPr marL="4114800" marR="0" lvl="8"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9pPr>
          </a:lstStyle>
          <a:p>
            <a:pPr marL="342900">
              <a:buClr>
                <a:schemeClr val="dk1"/>
              </a:buClr>
              <a:buSzPts val="2400"/>
            </a:pPr>
            <a:r>
              <a:rPr lang="es-PY" sz="1800" dirty="0">
                <a:solidFill>
                  <a:schemeClr val="dk1"/>
                </a:solidFill>
                <a:latin typeface="Poppins"/>
                <a:ea typeface="Poppins"/>
                <a:cs typeface="Poppins"/>
                <a:sym typeface="Poppins"/>
              </a:rPr>
              <a:t>Cerca del 6% de la muestra declaró estar en contra de las manifestaciones.</a:t>
            </a:r>
          </a:p>
          <a:p>
            <a:pPr marL="342900">
              <a:buClr>
                <a:schemeClr val="dk1"/>
              </a:buClr>
              <a:buSzPts val="2400"/>
            </a:pPr>
            <a:r>
              <a:rPr lang="es-PY" sz="1800" dirty="0">
                <a:solidFill>
                  <a:schemeClr val="dk1"/>
                </a:solidFill>
                <a:latin typeface="Poppins"/>
                <a:ea typeface="Poppins"/>
                <a:cs typeface="Poppins"/>
                <a:sym typeface="Poppins"/>
              </a:rPr>
              <a:t>Por su parte, el 47% de los jóvenes no está a favor ni en contra de las manifestaciones.</a:t>
            </a:r>
          </a:p>
          <a:p>
            <a:pPr marL="342900">
              <a:buClr>
                <a:schemeClr val="dk1"/>
              </a:buClr>
              <a:buSzPts val="2400"/>
            </a:pPr>
            <a:r>
              <a:rPr lang="es-PY" sz="1800" dirty="0">
                <a:solidFill>
                  <a:schemeClr val="dk1"/>
                </a:solidFill>
                <a:latin typeface="Poppins"/>
                <a:ea typeface="Poppins"/>
                <a:cs typeface="Poppins"/>
                <a:sym typeface="Poppins"/>
              </a:rPr>
              <a:t>Mientras que el 48% de los jóvenes expresó su apoyo a favor de las manifestaciones.</a:t>
            </a:r>
          </a:p>
          <a:p>
            <a:pPr marL="342900">
              <a:buClr>
                <a:schemeClr val="dk1"/>
              </a:buClr>
              <a:buSzPts val="2400"/>
            </a:pPr>
            <a:endParaRPr lang="es-PY" sz="1800" dirty="0">
              <a:solidFill>
                <a:schemeClr val="dk1"/>
              </a:solidFill>
              <a:latin typeface="Poppins"/>
              <a:ea typeface="Poppins"/>
              <a:cs typeface="Poppins"/>
              <a:sym typeface="Poppins"/>
            </a:endParaRPr>
          </a:p>
        </p:txBody>
      </p:sp>
      <p:sp>
        <p:nvSpPr>
          <p:cNvPr id="16" name="Google Shape;395;gd18e5c40bf_0_193">
            <a:extLst>
              <a:ext uri="{FF2B5EF4-FFF2-40B4-BE49-F238E27FC236}">
                <a16:creationId xmlns:a16="http://schemas.microsoft.com/office/drawing/2014/main" id="{6E504F4E-F6AA-43B1-9A12-5C6A50DA6272}"/>
              </a:ext>
            </a:extLst>
          </p:cNvPr>
          <p:cNvSpPr txBox="1">
            <a:spLocks noGrp="1"/>
          </p:cNvSpPr>
          <p:nvPr>
            <p:ph type="sldNum" idx="12"/>
          </p:nvPr>
        </p:nvSpPr>
        <p:spPr>
          <a:xfrm>
            <a:off x="48217" y="6296404"/>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5"/>
          <p:cNvSpPr txBox="1">
            <a:spLocks noGrp="1"/>
          </p:cNvSpPr>
          <p:nvPr>
            <p:ph type="title"/>
          </p:nvPr>
        </p:nvSpPr>
        <p:spPr>
          <a:xfrm>
            <a:off x="1080568" y="610067"/>
            <a:ext cx="10441550" cy="1143200"/>
          </a:xfrm>
          <a:prstGeom prst="rect">
            <a:avLst/>
          </a:prstGeom>
          <a:noFill/>
          <a:ln>
            <a:noFill/>
          </a:ln>
        </p:spPr>
        <p:txBody>
          <a:bodyPr spcFirstLastPara="1" wrap="square" lIns="91425" tIns="91425" rIns="91425" bIns="91425" anchor="t" anchorCtr="0">
            <a:noAutofit/>
          </a:bodyPr>
          <a:lstStyle/>
          <a:p>
            <a:pPr algn="ctr"/>
            <a:r>
              <a:rPr lang="es-PY" sz="1800" b="1">
                <a:solidFill>
                  <a:schemeClr val="tx1"/>
                </a:solidFill>
                <a:latin typeface="Poppins"/>
                <a:ea typeface="Poppins"/>
                <a:sym typeface="Poppins"/>
              </a:rPr>
              <a:t>La ola de inseguridad es la principal razón que motivaría a los jóvenes a participar en una manifestación</a:t>
            </a:r>
            <a:endParaRPr lang="es-MX" sz="3200" b="1">
              <a:solidFill>
                <a:schemeClr val="tx1"/>
              </a:solidFill>
              <a:latin typeface="Poppins"/>
            </a:endParaRPr>
          </a:p>
        </p:txBody>
      </p:sp>
      <p:sp>
        <p:nvSpPr>
          <p:cNvPr id="688" name="Google Shape;688;p45"/>
          <p:cNvSpPr txBox="1"/>
          <p:nvPr/>
        </p:nvSpPr>
        <p:spPr>
          <a:xfrm>
            <a:off x="5634504" y="5755023"/>
            <a:ext cx="5830542" cy="271430"/>
          </a:xfrm>
          <a:prstGeom prst="rect">
            <a:avLst/>
          </a:prstGeom>
          <a:noFill/>
          <a:ln>
            <a:noFill/>
          </a:ln>
        </p:spPr>
        <p:txBody>
          <a:bodyPr spcFirstLastPara="1" wrap="square" lIns="121900" tIns="60950" rIns="121900" bIns="60950" anchor="ctr" anchorCtr="0">
            <a:noAutofit/>
          </a:bodyPr>
          <a:lstStyle/>
          <a:p>
            <a:pPr marL="121285" marR="0" lvl="0" indent="-121285" algn="ctr" defTabSz="914400" rtl="0" eaLnBrk="1" fontAlgn="auto" latinLnBrk="0" hangingPunct="1">
              <a:lnSpc>
                <a:spcPct val="150000"/>
              </a:lnSpc>
              <a:spcBef>
                <a:spcPts val="0"/>
              </a:spcBef>
              <a:spcAft>
                <a:spcPts val="0"/>
              </a:spcAft>
              <a:buClr>
                <a:srgbClr val="000000"/>
              </a:buClr>
              <a:buSzPts val="1400"/>
              <a:buFont typeface="Arial"/>
              <a:buChar char=" "/>
              <a:tabLst/>
              <a:defRPr/>
            </a:pPr>
            <a:r>
              <a:rPr kumimoji="0" lang="es-MX" sz="1200" b="1" i="0" u="none" strike="noStrike" kern="0" cap="none" spc="0" normalizeH="0" baseline="0" noProof="0">
                <a:ln>
                  <a:noFill/>
                </a:ln>
                <a:solidFill>
                  <a:srgbClr val="000000"/>
                </a:solidFill>
                <a:effectLst/>
                <a:uLnTx/>
                <a:uFillTx/>
                <a:latin typeface="+mj-lt"/>
                <a:ea typeface="Karla"/>
                <a:cs typeface="Karla"/>
                <a:sym typeface="Karla"/>
              </a:rPr>
              <a:t>Fuente</a:t>
            </a:r>
            <a:r>
              <a:rPr kumimoji="0" lang="es-MX" sz="1200" b="0" i="0" u="none" strike="noStrike" kern="0" cap="none" spc="0" normalizeH="0" baseline="0" noProof="0">
                <a:ln>
                  <a:noFill/>
                </a:ln>
                <a:solidFill>
                  <a:srgbClr val="000000"/>
                </a:solidFill>
                <a:effectLst/>
                <a:uLnTx/>
                <a:uFillTx/>
                <a:latin typeface="+mj-lt"/>
                <a:ea typeface="Karla"/>
                <a:cs typeface="Karla"/>
                <a:sym typeface="Karla"/>
              </a:rPr>
              <a:t>: IDEJ </a:t>
            </a:r>
            <a:r>
              <a:rPr lang="es-MX" sz="1200">
                <a:latin typeface="+mj-lt"/>
                <a:ea typeface="Karla"/>
                <a:cs typeface="Karla"/>
                <a:sym typeface="Karla"/>
              </a:rPr>
              <a:t>2022</a:t>
            </a:r>
            <a:endParaRPr lang="es-MX" sz="1200" b="0" i="0" u="none" strike="noStrike" kern="0" cap="none" spc="0" normalizeH="0" baseline="0" noProof="0">
              <a:ln>
                <a:noFill/>
              </a:ln>
              <a:solidFill>
                <a:srgbClr val="000000"/>
              </a:solidFill>
              <a:effectLst/>
              <a:uLnTx/>
              <a:uFillTx/>
              <a:latin typeface="+mj-lt"/>
              <a:ea typeface="Karla"/>
              <a:cs typeface="Karla"/>
            </a:endParaRPr>
          </a:p>
        </p:txBody>
      </p:sp>
      <p:grpSp>
        <p:nvGrpSpPr>
          <p:cNvPr id="8" name="Grupo 7">
            <a:extLst>
              <a:ext uri="{FF2B5EF4-FFF2-40B4-BE49-F238E27FC236}">
                <a16:creationId xmlns:a16="http://schemas.microsoft.com/office/drawing/2014/main" id="{FD27D119-7DFB-46B6-B1F0-FC5A8E6DD63F}"/>
              </a:ext>
            </a:extLst>
          </p:cNvPr>
          <p:cNvGrpSpPr/>
          <p:nvPr/>
        </p:nvGrpSpPr>
        <p:grpSpPr>
          <a:xfrm>
            <a:off x="522605" y="5607732"/>
            <a:ext cx="4268594" cy="824006"/>
            <a:chOff x="767863" y="5375517"/>
            <a:chExt cx="4268594" cy="824006"/>
          </a:xfrm>
        </p:grpSpPr>
        <p:pic>
          <p:nvPicPr>
            <p:cNvPr id="9" name="Imagen 8">
              <a:extLst>
                <a:ext uri="{FF2B5EF4-FFF2-40B4-BE49-F238E27FC236}">
                  <a16:creationId xmlns:a16="http://schemas.microsoft.com/office/drawing/2014/main" id="{CD2B3C9F-9105-4319-B3BC-51240463EC5B}"/>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0" name="Imagen 9">
              <a:extLst>
                <a:ext uri="{FF2B5EF4-FFF2-40B4-BE49-F238E27FC236}">
                  <a16:creationId xmlns:a16="http://schemas.microsoft.com/office/drawing/2014/main" id="{CA6B62C6-989A-4844-BC35-11B0E9EB4C36}"/>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3" name="Google Shape;397;gd18e5c40bf_0_193">
            <a:extLst>
              <a:ext uri="{FF2B5EF4-FFF2-40B4-BE49-F238E27FC236}">
                <a16:creationId xmlns:a16="http://schemas.microsoft.com/office/drawing/2014/main" id="{172080F1-63D1-4993-B0E8-3B69976EB145}"/>
              </a:ext>
            </a:extLst>
          </p:cNvPr>
          <p:cNvSpPr txBox="1">
            <a:spLocks/>
          </p:cNvSpPr>
          <p:nvPr/>
        </p:nvSpPr>
        <p:spPr>
          <a:xfrm>
            <a:off x="542216" y="2094019"/>
            <a:ext cx="4251783" cy="457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1pPr>
            <a:lvl2pPr marL="914400" marR="0" lvl="1"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2pPr>
            <a:lvl3pPr marL="1371600" marR="0" lvl="2" indent="-342900" algn="l" rtl="0">
              <a:lnSpc>
                <a:spcPct val="100000"/>
              </a:lnSpc>
              <a:spcBef>
                <a:spcPts val="0"/>
              </a:spcBef>
              <a:spcAft>
                <a:spcPts val="0"/>
              </a:spcAft>
              <a:buClr>
                <a:srgbClr val="262626"/>
              </a:buClr>
              <a:buSzPts val="1800"/>
              <a:buFont typeface="Arial"/>
              <a:buChar char="◇"/>
              <a:defRPr sz="2400" b="0" i="1" u="none" strike="noStrike" cap="none">
                <a:solidFill>
                  <a:srgbClr val="262626"/>
                </a:solidFill>
                <a:latin typeface="Calibri"/>
                <a:ea typeface="Calibri"/>
                <a:cs typeface="Calibri"/>
                <a:sym typeface="Calibri"/>
              </a:defRPr>
            </a:lvl3pPr>
            <a:lvl4pPr marL="1828800" marR="0" lvl="3"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4pPr>
            <a:lvl5pPr marL="2286000" marR="0" lvl="4"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5pPr>
            <a:lvl6pPr marL="2743200" marR="0" lvl="5"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6pPr>
            <a:lvl7pPr marL="3200400" marR="0" lvl="6"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7pPr>
            <a:lvl8pPr marL="3657600" marR="0" lvl="7"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8pPr>
            <a:lvl9pPr marL="4114800" marR="0" lvl="8"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9pPr>
          </a:lstStyle>
          <a:p>
            <a:pPr marL="342900">
              <a:buClr>
                <a:schemeClr val="dk1"/>
              </a:buClr>
              <a:buSzPts val="2400"/>
            </a:pPr>
            <a:r>
              <a:rPr lang="es-PY" sz="1800">
                <a:solidFill>
                  <a:schemeClr val="dk1"/>
                </a:solidFill>
                <a:latin typeface="Poppins"/>
                <a:ea typeface="Poppins"/>
                <a:cs typeface="Poppins"/>
                <a:sym typeface="Poppins"/>
              </a:rPr>
              <a:t>9 de cada 10 jóvenes se manifestarían debido a la ola de inseguridad en el país.</a:t>
            </a:r>
          </a:p>
          <a:p>
            <a:pPr marL="342900">
              <a:buClr>
                <a:schemeClr val="dk1"/>
              </a:buClr>
              <a:buSzPts val="2400"/>
            </a:pPr>
            <a:r>
              <a:rPr lang="es-PY" sz="1800">
                <a:solidFill>
                  <a:schemeClr val="dk1"/>
                </a:solidFill>
                <a:latin typeface="Poppins"/>
                <a:ea typeface="Poppins"/>
                <a:cs typeface="Poppins"/>
                <a:sym typeface="Poppins"/>
              </a:rPr>
              <a:t>El 85% se manifestaría como consecuencia de la malversación de fondos públicos.</a:t>
            </a:r>
          </a:p>
          <a:p>
            <a:pPr marL="342900">
              <a:buClr>
                <a:schemeClr val="dk1"/>
              </a:buClr>
              <a:buSzPts val="2400"/>
            </a:pPr>
            <a:r>
              <a:rPr lang="es-PY" sz="1800">
                <a:solidFill>
                  <a:schemeClr val="dk1"/>
                </a:solidFill>
                <a:latin typeface="Poppins"/>
                <a:ea typeface="Poppins"/>
                <a:cs typeface="Poppins"/>
                <a:sym typeface="Poppins"/>
              </a:rPr>
              <a:t>8 de cada 10 jóvenes declararon que estarían dispuestos a manifestarse ante la corrupción y narcopolítica.</a:t>
            </a:r>
          </a:p>
        </p:txBody>
      </p:sp>
      <p:graphicFrame>
        <p:nvGraphicFramePr>
          <p:cNvPr id="14" name="Gráfico 13">
            <a:extLst>
              <a:ext uri="{FF2B5EF4-FFF2-40B4-BE49-F238E27FC236}">
                <a16:creationId xmlns:a16="http://schemas.microsoft.com/office/drawing/2014/main" id="{14282A80-CFA5-E9C4-3045-D15F2C567F9E}"/>
              </a:ext>
            </a:extLst>
          </p:cNvPr>
          <p:cNvGraphicFramePr/>
          <p:nvPr>
            <p:extLst>
              <p:ext uri="{D42A27DB-BD31-4B8C-83A1-F6EECF244321}">
                <p14:modId xmlns:p14="http://schemas.microsoft.com/office/powerpoint/2010/main" val="4255470425"/>
              </p:ext>
            </p:extLst>
          </p:nvPr>
        </p:nvGraphicFramePr>
        <p:xfrm>
          <a:off x="5240059" y="2281352"/>
          <a:ext cx="6619432" cy="3449253"/>
        </p:xfrm>
        <a:graphic>
          <a:graphicData uri="http://schemas.openxmlformats.org/drawingml/2006/chart">
            <c:chart xmlns:c="http://schemas.openxmlformats.org/drawingml/2006/chart" xmlns:r="http://schemas.openxmlformats.org/officeDocument/2006/relationships" r:id="rId5"/>
          </a:graphicData>
        </a:graphic>
      </p:graphicFrame>
      <p:sp>
        <p:nvSpPr>
          <p:cNvPr id="15" name="Google Shape;395;gd18e5c40bf_0_193">
            <a:extLst>
              <a:ext uri="{FF2B5EF4-FFF2-40B4-BE49-F238E27FC236}">
                <a16:creationId xmlns:a16="http://schemas.microsoft.com/office/drawing/2014/main" id="{905CB239-DE79-4D6B-BABD-07E7828E4D75}"/>
              </a:ext>
            </a:extLst>
          </p:cNvPr>
          <p:cNvSpPr txBox="1">
            <a:spLocks noGrp="1"/>
          </p:cNvSpPr>
          <p:nvPr>
            <p:ph type="sldNum" idx="12"/>
          </p:nvPr>
        </p:nvSpPr>
        <p:spPr>
          <a:xfrm>
            <a:off x="48217" y="6296404"/>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d18e5c40bf_0_534"/>
          <p:cNvSpPr txBox="1">
            <a:spLocks noGrp="1"/>
          </p:cNvSpPr>
          <p:nvPr>
            <p:ph type="ctrTitle"/>
          </p:nvPr>
        </p:nvSpPr>
        <p:spPr>
          <a:xfrm>
            <a:off x="368291" y="2052557"/>
            <a:ext cx="11505600" cy="1243500"/>
          </a:xfrm>
          <a:prstGeom prst="rect">
            <a:avLst/>
          </a:prstGeom>
          <a:noFill/>
          <a:ln>
            <a:noFill/>
          </a:ln>
        </p:spPr>
        <p:txBody>
          <a:bodyPr spcFirstLastPara="1" wrap="square" lIns="121900" tIns="121900" rIns="121900" bIns="121900" anchor="t" anchorCtr="0">
            <a:noAutofit/>
          </a:bodyPr>
          <a:lstStyle/>
          <a:p>
            <a:pPr marL="0" lvl="0" indent="0" algn="ctr" rtl="0">
              <a:lnSpc>
                <a:spcPct val="150000"/>
              </a:lnSpc>
              <a:spcBef>
                <a:spcPts val="0"/>
              </a:spcBef>
              <a:spcAft>
                <a:spcPts val="0"/>
              </a:spcAft>
              <a:buClr>
                <a:schemeClr val="dk1"/>
              </a:buClr>
              <a:buSzPts val="4800"/>
              <a:buFont typeface="Poppins"/>
              <a:buNone/>
            </a:pPr>
            <a:r>
              <a:rPr lang="es-MX" sz="3600" b="1">
                <a:solidFill>
                  <a:schemeClr val="lt1"/>
                </a:solidFill>
                <a:latin typeface="Poppins"/>
                <a:ea typeface="Poppins"/>
                <a:cs typeface="Poppins"/>
                <a:sym typeface="Poppins"/>
              </a:rPr>
              <a:t>Sección 6: EJES ESTRATÉGICOS</a:t>
            </a:r>
            <a:endParaRPr lang="es-MX" sz="3600" b="1">
              <a:solidFill>
                <a:schemeClr val="lt1"/>
              </a:solidFill>
              <a:latin typeface="Poppins"/>
              <a:ea typeface="Poppins"/>
              <a:cs typeface="Poppins"/>
            </a:endParaRPr>
          </a:p>
          <a:p>
            <a:br>
              <a:rPr lang="es-PY" sz="3600">
                <a:latin typeface="Poppins"/>
              </a:rPr>
            </a:br>
            <a:r>
              <a:rPr lang="es-PY" sz="2400">
                <a:solidFill>
                  <a:schemeClr val="bg1"/>
                </a:solidFill>
                <a:latin typeface="Poppins"/>
              </a:rPr>
              <a:t>Percepción de los jóvenes sobre aspectos generales del mercado laboral, sistema de salud, educación y transporte público</a:t>
            </a:r>
            <a:endParaRPr lang="es-MX" sz="3600">
              <a:solidFill>
                <a:schemeClr val="bg1"/>
              </a:solidFill>
              <a:latin typeface="Poppins"/>
            </a:endParaRPr>
          </a:p>
        </p:txBody>
      </p:sp>
      <p:grpSp>
        <p:nvGrpSpPr>
          <p:cNvPr id="5" name="Grupo 4">
            <a:extLst>
              <a:ext uri="{FF2B5EF4-FFF2-40B4-BE49-F238E27FC236}">
                <a16:creationId xmlns:a16="http://schemas.microsoft.com/office/drawing/2014/main" id="{F9DC2202-D0E5-470F-A6ED-13AFD8C6F698}"/>
              </a:ext>
            </a:extLst>
          </p:cNvPr>
          <p:cNvGrpSpPr/>
          <p:nvPr/>
        </p:nvGrpSpPr>
        <p:grpSpPr>
          <a:xfrm>
            <a:off x="7706895" y="177052"/>
            <a:ext cx="4078392" cy="845199"/>
            <a:chOff x="7636557" y="177161"/>
            <a:chExt cx="4078392" cy="845199"/>
          </a:xfrm>
        </p:grpSpPr>
        <p:pic>
          <p:nvPicPr>
            <p:cNvPr id="6" name="Google Shape;118;p1">
              <a:extLst>
                <a:ext uri="{FF2B5EF4-FFF2-40B4-BE49-F238E27FC236}">
                  <a16:creationId xmlns:a16="http://schemas.microsoft.com/office/drawing/2014/main" id="{C903FAF1-7CE6-49B3-826F-DF61AE836608}"/>
                </a:ext>
              </a:extLst>
            </p:cNvPr>
            <p:cNvPicPr preferRelativeResize="0"/>
            <p:nvPr/>
          </p:nvPicPr>
          <p:blipFill rotWithShape="1">
            <a:blip r:embed="rId3">
              <a:alphaModFix/>
            </a:blip>
            <a:srcRect/>
            <a:stretch/>
          </p:blipFill>
          <p:spPr>
            <a:xfrm>
              <a:off x="7636557" y="177161"/>
              <a:ext cx="2097268" cy="845199"/>
            </a:xfrm>
            <a:prstGeom prst="rect">
              <a:avLst/>
            </a:prstGeom>
            <a:noFill/>
            <a:ln>
              <a:noFill/>
            </a:ln>
          </p:spPr>
        </p:pic>
        <p:pic>
          <p:nvPicPr>
            <p:cNvPr id="7" name="Google Shape;119;p1">
              <a:extLst>
                <a:ext uri="{FF2B5EF4-FFF2-40B4-BE49-F238E27FC236}">
                  <a16:creationId xmlns:a16="http://schemas.microsoft.com/office/drawing/2014/main" id="{1FEF4F67-C9A1-4D2B-9BC0-7A3AC3BC9CB0}"/>
                </a:ext>
              </a:extLst>
            </p:cNvPr>
            <p:cNvPicPr preferRelativeResize="0"/>
            <p:nvPr/>
          </p:nvPicPr>
          <p:blipFill rotWithShape="1">
            <a:blip r:embed="rId4">
              <a:alphaModFix/>
            </a:blip>
            <a:srcRect/>
            <a:stretch/>
          </p:blipFill>
          <p:spPr>
            <a:xfrm>
              <a:off x="9983000" y="207553"/>
              <a:ext cx="1731949" cy="794659"/>
            </a:xfrm>
            <a:prstGeom prst="rect">
              <a:avLst/>
            </a:prstGeom>
            <a:noFill/>
            <a:ln>
              <a:noFill/>
            </a:ln>
          </p:spPr>
        </p:pic>
      </p:grpSp>
      <p:sp>
        <p:nvSpPr>
          <p:cNvPr id="9" name="Google Shape;168;gd18e5c40bf_0_296">
            <a:extLst>
              <a:ext uri="{FF2B5EF4-FFF2-40B4-BE49-F238E27FC236}">
                <a16:creationId xmlns:a16="http://schemas.microsoft.com/office/drawing/2014/main" id="{6BFA12BE-88E6-498F-BC96-9363613485F4}"/>
              </a:ext>
            </a:extLst>
          </p:cNvPr>
          <p:cNvSpPr txBox="1">
            <a:spLocks/>
          </p:cNvSpPr>
          <p:nvPr/>
        </p:nvSpPr>
        <p:spPr>
          <a:xfrm>
            <a:off x="123798" y="6332538"/>
            <a:ext cx="2172988" cy="5254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9pPr>
          </a:lstStyle>
          <a:p>
            <a:pPr algn="l">
              <a:buSzPts val="1600"/>
            </a:pPr>
            <a:fld id="{00000000-1234-1234-1234-123412341234}" type="slidenum">
              <a:rPr lang="es-MX" sz="1600" smtClean="0"/>
              <a:pPr algn="l">
                <a:buSzPts val="1600"/>
              </a:pPr>
              <a:t>29</a:t>
            </a:fld>
            <a:endParaRPr lang="es-MX" sz="1600"/>
          </a:p>
        </p:txBody>
      </p:sp>
    </p:spTree>
    <p:extLst>
      <p:ext uri="{BB962C8B-B14F-4D97-AF65-F5344CB8AC3E}">
        <p14:creationId xmlns:p14="http://schemas.microsoft.com/office/powerpoint/2010/main" val="338247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3</a:t>
            </a:fld>
            <a:endParaRPr/>
          </a:p>
        </p:txBody>
      </p:sp>
      <p:sp>
        <p:nvSpPr>
          <p:cNvPr id="223" name="Google Shape;223;p4"/>
          <p:cNvSpPr txBox="1"/>
          <p:nvPr/>
        </p:nvSpPr>
        <p:spPr>
          <a:xfrm>
            <a:off x="2767099" y="439121"/>
            <a:ext cx="6926550" cy="988272"/>
          </a:xfrm>
          <a:prstGeom prst="rect">
            <a:avLst/>
          </a:prstGeom>
          <a:noFill/>
          <a:ln>
            <a:noFill/>
          </a:ln>
        </p:spPr>
        <p:txBody>
          <a:bodyPr spcFirstLastPara="1" wrap="square" lIns="91425" tIns="91425" rIns="91425" bIns="91425" anchor="ctr" anchorCtr="0">
            <a:noAutofit/>
          </a:bodyPr>
          <a:lstStyle/>
          <a:p>
            <a:pPr marL="0" marR="0" lvl="0" indent="0" algn="ctr" rtl="0">
              <a:lnSpc>
                <a:spcPct val="160000"/>
              </a:lnSpc>
              <a:spcBef>
                <a:spcPts val="800"/>
              </a:spcBef>
              <a:spcAft>
                <a:spcPts val="0"/>
              </a:spcAft>
              <a:buClr>
                <a:schemeClr val="dk1"/>
              </a:buClr>
              <a:buSzPts val="1800"/>
              <a:buFont typeface="Arial"/>
              <a:buNone/>
            </a:pPr>
            <a:r>
              <a:rPr lang="es-MX" sz="2800" b="1" i="0" u="none" strike="noStrike">
                <a:solidFill>
                  <a:srgbClr val="000000"/>
                </a:solidFill>
                <a:effectLst/>
                <a:latin typeface="Poppins" panose="00000500000000000000" pitchFamily="2" charset="0"/>
              </a:rPr>
              <a:t>Ficha Técnica</a:t>
            </a:r>
            <a:endParaRPr sz="3200" b="1" i="0" u="none" strike="noStrike" cap="none">
              <a:solidFill>
                <a:schemeClr val="dk1"/>
              </a:solidFill>
              <a:latin typeface="Poppins"/>
              <a:ea typeface="Poppins"/>
              <a:cs typeface="Poppins"/>
              <a:sym typeface="Poppins"/>
            </a:endParaRPr>
          </a:p>
        </p:txBody>
      </p:sp>
      <p:graphicFrame>
        <p:nvGraphicFramePr>
          <p:cNvPr id="2" name="Tabla 2">
            <a:extLst>
              <a:ext uri="{FF2B5EF4-FFF2-40B4-BE49-F238E27FC236}">
                <a16:creationId xmlns:a16="http://schemas.microsoft.com/office/drawing/2014/main" id="{786EFF7C-4FCB-4B03-9AC6-94493FA285AC}"/>
              </a:ext>
            </a:extLst>
          </p:cNvPr>
          <p:cNvGraphicFramePr>
            <a:graphicFrameLocks noGrp="1"/>
          </p:cNvGraphicFramePr>
          <p:nvPr>
            <p:extLst>
              <p:ext uri="{D42A27DB-BD31-4B8C-83A1-F6EECF244321}">
                <p14:modId xmlns:p14="http://schemas.microsoft.com/office/powerpoint/2010/main" val="2910107757"/>
              </p:ext>
            </p:extLst>
          </p:nvPr>
        </p:nvGraphicFramePr>
        <p:xfrm>
          <a:off x="2300748" y="1789521"/>
          <a:ext cx="7392901" cy="3464010"/>
        </p:xfrm>
        <a:graphic>
          <a:graphicData uri="http://schemas.openxmlformats.org/drawingml/2006/table">
            <a:tbl>
              <a:tblPr firstRow="1" bandRow="1">
                <a:tableStyleId>{5C22544A-7EE6-4342-B048-85BDC9FD1C3A}</a:tableStyleId>
              </a:tblPr>
              <a:tblGrid>
                <a:gridCol w="1970001">
                  <a:extLst>
                    <a:ext uri="{9D8B030D-6E8A-4147-A177-3AD203B41FA5}">
                      <a16:colId xmlns:a16="http://schemas.microsoft.com/office/drawing/2014/main" val="59647885"/>
                    </a:ext>
                  </a:extLst>
                </a:gridCol>
                <a:gridCol w="5422900">
                  <a:extLst>
                    <a:ext uri="{9D8B030D-6E8A-4147-A177-3AD203B41FA5}">
                      <a16:colId xmlns:a16="http://schemas.microsoft.com/office/drawing/2014/main" val="2560250452"/>
                    </a:ext>
                  </a:extLst>
                </a:gridCol>
              </a:tblGrid>
              <a:tr h="683282">
                <a:tc>
                  <a:txBody>
                    <a:bodyPr/>
                    <a:lstStyle/>
                    <a:p>
                      <a:pPr algn="ctr"/>
                      <a:endParaRPr lang="es-MX" b="1">
                        <a:solidFill>
                          <a:schemeClr val="tx1"/>
                        </a:solidFill>
                      </a:endParaRPr>
                    </a:p>
                    <a:p>
                      <a:pPr algn="ctr"/>
                      <a:r>
                        <a:rPr lang="es-MX" b="1">
                          <a:solidFill>
                            <a:schemeClr val="tx1"/>
                          </a:solidFill>
                        </a:rPr>
                        <a:t>Muestra</a:t>
                      </a:r>
                      <a:endParaRPr lang="es-PY"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MX" b="0">
                        <a:solidFill>
                          <a:schemeClr val="tx1"/>
                        </a:solidFill>
                      </a:endParaRPr>
                    </a:p>
                    <a:p>
                      <a:r>
                        <a:rPr lang="es-MX" b="0">
                          <a:solidFill>
                            <a:schemeClr val="tx1"/>
                          </a:solidFill>
                        </a:rPr>
                        <a:t>840 jóvenes urbanos</a:t>
                      </a:r>
                      <a:endParaRPr lang="es-PY"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7026920"/>
                  </a:ext>
                </a:extLst>
              </a:tr>
              <a:tr h="715007">
                <a:tc>
                  <a:txBody>
                    <a:bodyPr/>
                    <a:lstStyle/>
                    <a:p>
                      <a:pPr algn="ctr"/>
                      <a:endParaRPr lang="es-MX" b="1">
                        <a:solidFill>
                          <a:schemeClr val="tx1"/>
                        </a:solidFill>
                      </a:endParaRPr>
                    </a:p>
                    <a:p>
                      <a:pPr algn="ctr"/>
                      <a:r>
                        <a:rPr lang="es-MX" b="1">
                          <a:solidFill>
                            <a:schemeClr val="tx1"/>
                          </a:solidFill>
                        </a:rPr>
                        <a:t>Rango Etario</a:t>
                      </a:r>
                      <a:endParaRPr lang="es-PY"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MX">
                        <a:solidFill>
                          <a:schemeClr val="tx1"/>
                        </a:solidFill>
                      </a:endParaRPr>
                    </a:p>
                    <a:p>
                      <a:r>
                        <a:rPr lang="es-MX">
                          <a:solidFill>
                            <a:schemeClr val="tx1"/>
                          </a:solidFill>
                        </a:rPr>
                        <a:t>18 a 29 años</a:t>
                      </a:r>
                      <a:endParaRPr lang="es-PY">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8811150"/>
                  </a:ext>
                </a:extLst>
              </a:tr>
              <a:tr h="715007">
                <a:tc>
                  <a:txBody>
                    <a:bodyPr/>
                    <a:lstStyle/>
                    <a:p>
                      <a:pPr algn="ctr"/>
                      <a:endParaRPr lang="es-MX" b="1">
                        <a:solidFill>
                          <a:schemeClr val="tx1"/>
                        </a:solidFill>
                      </a:endParaRPr>
                    </a:p>
                    <a:p>
                      <a:pPr algn="ctr"/>
                      <a:r>
                        <a:rPr lang="es-PY" b="1">
                          <a:solidFill>
                            <a:schemeClr val="tx1"/>
                          </a:solidFill>
                        </a:rPr>
                        <a:t>Distribución por Sexo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p>
                      <a:r>
                        <a:rPr lang="en-US">
                          <a:solidFill>
                            <a:schemeClr val="tx1"/>
                          </a:solidFill>
                        </a:rPr>
                        <a:t>420 </a:t>
                      </a:r>
                      <a:r>
                        <a:rPr lang="es-PY">
                          <a:solidFill>
                            <a:schemeClr val="tx1"/>
                          </a:solidFill>
                        </a:rPr>
                        <a:t>hombres y 420 mujeres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2839190"/>
                  </a:ext>
                </a:extLst>
              </a:tr>
              <a:tr h="646256">
                <a:tc>
                  <a:txBody>
                    <a:bodyPr/>
                    <a:lstStyle/>
                    <a:p>
                      <a:pPr algn="ctr"/>
                      <a:endParaRPr lang="es-MX" b="1">
                        <a:solidFill>
                          <a:schemeClr val="tx1"/>
                        </a:solidFill>
                      </a:endParaRPr>
                    </a:p>
                    <a:p>
                      <a:pPr algn="ctr"/>
                      <a:r>
                        <a:rPr lang="es-MX" b="1">
                          <a:solidFill>
                            <a:schemeClr val="tx1"/>
                          </a:solidFill>
                        </a:rPr>
                        <a:t>Localidad</a:t>
                      </a:r>
                      <a:endParaRPr lang="es-PY"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MX" dirty="0">
                        <a:solidFill>
                          <a:schemeClr val="tx1"/>
                        </a:solidFill>
                      </a:endParaRPr>
                    </a:p>
                    <a:p>
                      <a:r>
                        <a:rPr lang="es-MX" dirty="0">
                          <a:solidFill>
                            <a:schemeClr val="tx1"/>
                          </a:solidFill>
                        </a:rPr>
                        <a:t>Asunción y centros urbanos de todos los departamentos del país</a:t>
                      </a:r>
                      <a:endParaRPr lang="es-PY"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142552"/>
                  </a:ext>
                </a:extLst>
              </a:tr>
              <a:tr h="687945">
                <a:tc>
                  <a:txBody>
                    <a:bodyPr/>
                    <a:lstStyle/>
                    <a:p>
                      <a:pPr algn="ctr"/>
                      <a:endParaRPr lang="es-MX" b="1">
                        <a:solidFill>
                          <a:schemeClr val="tx1"/>
                        </a:solidFill>
                      </a:endParaRPr>
                    </a:p>
                    <a:p>
                      <a:pPr algn="ctr"/>
                      <a:r>
                        <a:rPr lang="es-MX" b="1">
                          <a:solidFill>
                            <a:schemeClr val="tx1"/>
                          </a:solidFill>
                        </a:rPr>
                        <a:t>Fecha</a:t>
                      </a:r>
                      <a:endParaRPr lang="es-PY"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MX" dirty="0">
                        <a:solidFill>
                          <a:schemeClr val="tx1"/>
                        </a:solidFill>
                      </a:endParaRPr>
                    </a:p>
                    <a:p>
                      <a:r>
                        <a:rPr lang="es-MX" dirty="0">
                          <a:solidFill>
                            <a:schemeClr val="tx1"/>
                          </a:solidFill>
                        </a:rPr>
                        <a:t>Agosto, 2022</a:t>
                      </a:r>
                      <a:endParaRPr lang="es-PY"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0722962"/>
                  </a:ext>
                </a:extLst>
              </a:tr>
            </a:tbl>
          </a:graphicData>
        </a:graphic>
      </p:graphicFrame>
      <p:grpSp>
        <p:nvGrpSpPr>
          <p:cNvPr id="8" name="Grupo 9">
            <a:extLst>
              <a:ext uri="{FF2B5EF4-FFF2-40B4-BE49-F238E27FC236}">
                <a16:creationId xmlns:a16="http://schemas.microsoft.com/office/drawing/2014/main" id="{54D63B8C-A40D-4E04-BCBF-9C7E89CDDE1C}"/>
              </a:ext>
            </a:extLst>
          </p:cNvPr>
          <p:cNvGrpSpPr/>
          <p:nvPr/>
        </p:nvGrpSpPr>
        <p:grpSpPr>
          <a:xfrm>
            <a:off x="779489" y="5493261"/>
            <a:ext cx="4268594" cy="824006"/>
            <a:chOff x="767863" y="5375517"/>
            <a:chExt cx="4268594" cy="824006"/>
          </a:xfrm>
        </p:grpSpPr>
        <p:pic>
          <p:nvPicPr>
            <p:cNvPr id="12" name="Imagen 10">
              <a:extLst>
                <a:ext uri="{FF2B5EF4-FFF2-40B4-BE49-F238E27FC236}">
                  <a16:creationId xmlns:a16="http://schemas.microsoft.com/office/drawing/2014/main" id="{056351F7-3B3F-415C-BAD8-A950010A86FD}"/>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3" name="Imagen 11">
              <a:extLst>
                <a:ext uri="{FF2B5EF4-FFF2-40B4-BE49-F238E27FC236}">
                  <a16:creationId xmlns:a16="http://schemas.microsoft.com/office/drawing/2014/main" id="{D70A1A8D-D2F9-4ABB-9897-CDC3BF2AD236}"/>
                </a:ext>
              </a:extLst>
            </p:cNvPr>
            <p:cNvPicPr>
              <a:picLocks noChangeAspect="1"/>
            </p:cNvPicPr>
            <p:nvPr/>
          </p:nvPicPr>
          <p:blipFill>
            <a:blip r:embed="rId4"/>
            <a:stretch>
              <a:fillRect/>
            </a:stretch>
          </p:blipFill>
          <p:spPr>
            <a:xfrm>
              <a:off x="767863" y="5375517"/>
              <a:ext cx="2044680" cy="82400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Los jóvenes no están conformes con el manejo de los recursos públicos, y consideran que deben priorizarse las áreas de educación, salud y economía</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4"/>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30</a:t>
            </a:fld>
            <a:endParaRPr/>
          </a:p>
        </p:txBody>
      </p:sp>
      <p:sp>
        <p:nvSpPr>
          <p:cNvPr id="397" name="Google Shape;397;gd18e5c40bf_0_193"/>
          <p:cNvSpPr txBox="1">
            <a:spLocks noGrp="1"/>
          </p:cNvSpPr>
          <p:nvPr>
            <p:ph type="body" idx="1"/>
          </p:nvPr>
        </p:nvSpPr>
        <p:spPr>
          <a:xfrm>
            <a:off x="536017" y="1864644"/>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dk1"/>
                </a:solidFill>
                <a:latin typeface="Poppins"/>
                <a:ea typeface="Poppins"/>
                <a:cs typeface="Poppins"/>
                <a:sym typeface="Poppins"/>
              </a:rPr>
              <a:t>De un listado de 8 áreas estratégicas para el país, los jóvenes consideran que se deben priorizar la educación, la salud y la economía.</a:t>
            </a:r>
          </a:p>
          <a:p>
            <a:pPr marL="342900">
              <a:buClr>
                <a:schemeClr val="dk1"/>
              </a:buClr>
              <a:buSzPts val="2400"/>
            </a:pPr>
            <a:r>
              <a:rPr lang="es-PY" sz="2000" dirty="0">
                <a:solidFill>
                  <a:schemeClr val="dk1"/>
                </a:solidFill>
                <a:latin typeface="Poppins"/>
                <a:ea typeface="Poppins"/>
                <a:cs typeface="Poppins"/>
                <a:sym typeface="Poppins"/>
              </a:rPr>
              <a:t>La siguiente área más priorizada por los jóvenes es el mercado laboral.</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EE333AC2-13A1-41D9-A25D-3E5B1E4ACF50}"/>
              </a:ext>
            </a:extLst>
          </p:cNvPr>
          <p:cNvGraphicFramePr/>
          <p:nvPr>
            <p:extLst>
              <p:ext uri="{D42A27DB-BD31-4B8C-83A1-F6EECF244321}">
                <p14:modId xmlns:p14="http://schemas.microsoft.com/office/powerpoint/2010/main" val="3149321444"/>
              </p:ext>
            </p:extLst>
          </p:nvPr>
        </p:nvGraphicFramePr>
        <p:xfrm>
          <a:off x="5155972" y="2255066"/>
          <a:ext cx="6675443" cy="35910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26102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El salario es el aspecto más valorado por los jóvenes al momento de optar por un oferta laboral</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3"/>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31</a:t>
            </a:fld>
            <a:endParaRPr/>
          </a:p>
        </p:txBody>
      </p:sp>
      <p:sp>
        <p:nvSpPr>
          <p:cNvPr id="397" name="Google Shape;397;gd18e5c40bf_0_193"/>
          <p:cNvSpPr txBox="1">
            <a:spLocks noGrp="1"/>
          </p:cNvSpPr>
          <p:nvPr>
            <p:ph type="body" idx="1"/>
          </p:nvPr>
        </p:nvSpPr>
        <p:spPr>
          <a:xfrm>
            <a:off x="536017" y="1864644"/>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dk1"/>
                </a:solidFill>
                <a:latin typeface="Poppins"/>
                <a:ea typeface="Poppins"/>
                <a:cs typeface="Poppins"/>
                <a:sym typeface="Poppins"/>
              </a:rPr>
              <a:t>El 76% de los jóvenes considera que el salario es el aspecto más importante al escoger un empleo.</a:t>
            </a:r>
          </a:p>
          <a:p>
            <a:pPr marL="342900">
              <a:buClr>
                <a:schemeClr val="dk1"/>
              </a:buClr>
              <a:buSzPts val="2400"/>
            </a:pPr>
            <a:r>
              <a:rPr lang="es-PY" sz="2000" dirty="0">
                <a:solidFill>
                  <a:schemeClr val="dk1"/>
                </a:solidFill>
                <a:latin typeface="Poppins"/>
                <a:ea typeface="Poppins"/>
                <a:cs typeface="Poppins"/>
                <a:sym typeface="Poppins"/>
              </a:rPr>
              <a:t>Menos del 40% de los jóvenes se refieren a otros aspectos de interés al momento de optar por una oferta laboral.</a:t>
            </a:r>
          </a:p>
          <a:p>
            <a:pPr marL="0" indent="0">
              <a:buClr>
                <a:schemeClr val="dk1"/>
              </a:buClr>
              <a:buSzPts val="2400"/>
              <a:buNone/>
            </a:pPr>
            <a:endParaRPr lang="es-PY" sz="2000" dirty="0">
              <a:solidFill>
                <a:schemeClr val="dk1"/>
              </a:solidFill>
              <a:latin typeface="Poppins"/>
              <a:ea typeface="Poppins"/>
              <a:cs typeface="Poppins"/>
              <a:sym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2" name="Gráfico 11">
            <a:extLst>
              <a:ext uri="{FF2B5EF4-FFF2-40B4-BE49-F238E27FC236}">
                <a16:creationId xmlns:a16="http://schemas.microsoft.com/office/drawing/2014/main" id="{A5507E1C-2B61-448C-9E5C-321F3318542E}"/>
              </a:ext>
            </a:extLst>
          </p:cNvPr>
          <p:cNvGraphicFramePr/>
          <p:nvPr>
            <p:extLst>
              <p:ext uri="{D42A27DB-BD31-4B8C-83A1-F6EECF244321}">
                <p14:modId xmlns:p14="http://schemas.microsoft.com/office/powerpoint/2010/main" val="1737602843"/>
              </p:ext>
            </p:extLst>
          </p:nvPr>
        </p:nvGraphicFramePr>
        <p:xfrm>
          <a:off x="4870805" y="2243138"/>
          <a:ext cx="7087833" cy="36030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46791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La principal dificultad para acceder a un empleo es el requisito de experiencia laboral</a:t>
            </a:r>
          </a:p>
        </p:txBody>
      </p:sp>
      <p:sp>
        <p:nvSpPr>
          <p:cNvPr id="395" name="Google Shape;395;gd18e5c40bf_0_193"/>
          <p:cNvSpPr txBox="1">
            <a:spLocks noGrp="1"/>
          </p:cNvSpPr>
          <p:nvPr>
            <p:ph type="sldNum" idx="12"/>
          </p:nvPr>
        </p:nvSpPr>
        <p:spPr>
          <a:xfrm>
            <a:off x="48217" y="6296403"/>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32</a:t>
            </a:fld>
            <a:endParaRPr/>
          </a:p>
        </p:txBody>
      </p:sp>
      <p:sp>
        <p:nvSpPr>
          <p:cNvPr id="397" name="Google Shape;397;gd18e5c40bf_0_193"/>
          <p:cNvSpPr txBox="1">
            <a:spLocks noGrp="1"/>
          </p:cNvSpPr>
          <p:nvPr>
            <p:ph type="body" idx="1"/>
          </p:nvPr>
        </p:nvSpPr>
        <p:spPr>
          <a:xfrm>
            <a:off x="536017" y="1755240"/>
            <a:ext cx="4334788"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dk1"/>
                </a:solidFill>
                <a:latin typeface="Poppins"/>
                <a:ea typeface="Poppins"/>
                <a:cs typeface="Poppins"/>
                <a:sym typeface="Poppins"/>
              </a:rPr>
              <a:t>8 de cada 10 jóvenes consideran que los requisitos de experiencia son la mayor limitante al optar por un empleo.</a:t>
            </a:r>
          </a:p>
          <a:p>
            <a:pPr marL="342900">
              <a:buClr>
                <a:schemeClr val="dk1"/>
              </a:buClr>
              <a:buSzPts val="2400"/>
            </a:pPr>
            <a:r>
              <a:rPr lang="es-PY" sz="2000" dirty="0">
                <a:solidFill>
                  <a:schemeClr val="dk1"/>
                </a:solidFill>
                <a:latin typeface="Poppins"/>
                <a:ea typeface="Poppins"/>
                <a:cs typeface="Poppins"/>
                <a:sym typeface="Poppins"/>
              </a:rPr>
              <a:t>Menos del 50% de los jóvenes señalan otras barreras para acceder a un empleo.</a:t>
            </a:r>
          </a:p>
          <a:p>
            <a:pPr marL="0" indent="0">
              <a:buClr>
                <a:schemeClr val="dk1"/>
              </a:buClr>
              <a:buSzPts val="2400"/>
              <a:buNone/>
            </a:pPr>
            <a:endParaRPr lang="es-PY" sz="2000" dirty="0">
              <a:solidFill>
                <a:schemeClr val="dk1"/>
              </a:solidFill>
              <a:latin typeface="Poppins"/>
              <a:ea typeface="Poppins"/>
              <a:cs typeface="Poppins"/>
              <a:sym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6C70C03E-152F-6504-B746-6383EB2C51BD}"/>
              </a:ext>
            </a:extLst>
          </p:cNvPr>
          <p:cNvGraphicFramePr/>
          <p:nvPr>
            <p:extLst>
              <p:ext uri="{D42A27DB-BD31-4B8C-83A1-F6EECF244321}">
                <p14:modId xmlns:p14="http://schemas.microsoft.com/office/powerpoint/2010/main" val="3791846448"/>
              </p:ext>
            </p:extLst>
          </p:nvPr>
        </p:nvGraphicFramePr>
        <p:xfrm>
          <a:off x="5079554" y="2112580"/>
          <a:ext cx="6751862" cy="37335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2959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4 de cada 10 jóvenes prefieren trabajar de manera independiente</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3"/>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33</a:t>
            </a:fld>
            <a:endParaRPr/>
          </a:p>
        </p:txBody>
      </p:sp>
      <p:sp>
        <p:nvSpPr>
          <p:cNvPr id="397" name="Google Shape;397;gd18e5c40bf_0_193"/>
          <p:cNvSpPr txBox="1">
            <a:spLocks noGrp="1"/>
          </p:cNvSpPr>
          <p:nvPr>
            <p:ph type="body" idx="1"/>
          </p:nvPr>
        </p:nvSpPr>
        <p:spPr>
          <a:xfrm>
            <a:off x="536017" y="1974081"/>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dk1"/>
                </a:solidFill>
                <a:latin typeface="Poppins"/>
                <a:ea typeface="Poppins"/>
                <a:cs typeface="Poppins"/>
                <a:sym typeface="Poppins"/>
              </a:rPr>
              <a:t>Más del 40% de los jóvenes prefiere trabajar de manera independiente.</a:t>
            </a:r>
          </a:p>
          <a:p>
            <a:pPr marL="342900">
              <a:buClr>
                <a:schemeClr val="dk1"/>
              </a:buClr>
              <a:buSzPts val="2400"/>
            </a:pPr>
            <a:r>
              <a:rPr lang="es-PY" sz="2000" dirty="0">
                <a:solidFill>
                  <a:schemeClr val="dk1"/>
                </a:solidFill>
                <a:latin typeface="Poppins"/>
                <a:ea typeface="Poppins"/>
                <a:cs typeface="Poppins"/>
                <a:sym typeface="Poppins"/>
              </a:rPr>
              <a:t>La proporción de jóvenes que prefiere trabajar en el sector público (30%) es el doble de aquellos que optan por desempeñarse en el sector privado (15%).</a:t>
            </a:r>
          </a:p>
          <a:p>
            <a:pPr marL="0" indent="0">
              <a:buClr>
                <a:schemeClr val="dk1"/>
              </a:buClr>
              <a:buSzPts val="2400"/>
              <a:buNone/>
            </a:pPr>
            <a:endParaRPr lang="es-PY" sz="2000" dirty="0">
              <a:solidFill>
                <a:schemeClr val="dk1"/>
              </a:solidFill>
              <a:latin typeface="Poppins"/>
              <a:ea typeface="Poppins"/>
              <a:cs typeface="Poppins"/>
              <a:sym typeface="Poppins"/>
            </a:endParaRP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BE37B5C8-430D-83C4-D1F3-DA29B3E43113}"/>
              </a:ext>
            </a:extLst>
          </p:cNvPr>
          <p:cNvGraphicFramePr/>
          <p:nvPr>
            <p:extLst>
              <p:ext uri="{D42A27DB-BD31-4B8C-83A1-F6EECF244321}">
                <p14:modId xmlns:p14="http://schemas.microsoft.com/office/powerpoint/2010/main" val="2731735743"/>
              </p:ext>
            </p:extLst>
          </p:nvPr>
        </p:nvGraphicFramePr>
        <p:xfrm>
          <a:off x="5079554" y="2112580"/>
          <a:ext cx="6751862" cy="37335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89848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Los jóvenes no están conformes con los servicios de salud pública</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6"/>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34</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dk1"/>
                </a:solidFill>
                <a:latin typeface="Poppins"/>
                <a:ea typeface="Poppins"/>
                <a:cs typeface="Poppins"/>
                <a:sym typeface="Poppins"/>
              </a:rPr>
              <a:t>7 de cada 10 jóvenes no están satisfechos con los servicios de salud pública.</a:t>
            </a:r>
          </a:p>
          <a:p>
            <a:pPr marL="342900">
              <a:buClr>
                <a:schemeClr val="dk1"/>
              </a:buClr>
              <a:buSzPts val="2400"/>
            </a:pPr>
            <a:r>
              <a:rPr lang="es-PY" sz="2000" dirty="0">
                <a:solidFill>
                  <a:schemeClr val="dk1"/>
                </a:solidFill>
                <a:latin typeface="Poppins"/>
                <a:ea typeface="Poppins"/>
                <a:cs typeface="Poppins"/>
                <a:sym typeface="Poppins"/>
              </a:rPr>
              <a:t>Solo el 2% percibe que los servicios de salud pública operan de forma excelente.</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2" name="Gráfico 11">
            <a:extLst>
              <a:ext uri="{FF2B5EF4-FFF2-40B4-BE49-F238E27FC236}">
                <a16:creationId xmlns:a16="http://schemas.microsoft.com/office/drawing/2014/main" id="{BDB5C68B-8338-4B59-A390-31FCDA77F24A}"/>
              </a:ext>
            </a:extLst>
          </p:cNvPr>
          <p:cNvGraphicFramePr/>
          <p:nvPr>
            <p:extLst>
              <p:ext uri="{D42A27DB-BD31-4B8C-83A1-F6EECF244321}">
                <p14:modId xmlns:p14="http://schemas.microsoft.com/office/powerpoint/2010/main" val="2889846634"/>
              </p:ext>
            </p:extLst>
          </p:nvPr>
        </p:nvGraphicFramePr>
        <p:xfrm>
          <a:off x="5147029" y="2338070"/>
          <a:ext cx="6684387" cy="35080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254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440201"/>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n-US" sz="2000" b="1">
                <a:solidFill>
                  <a:schemeClr val="dk1"/>
                </a:solidFill>
                <a:latin typeface="Poppins"/>
                <a:ea typeface="Poppins"/>
                <a:cs typeface="Poppins"/>
                <a:sym typeface="Poppins"/>
              </a:rPr>
              <a:t>La </a:t>
            </a:r>
            <a:r>
              <a:rPr lang="en-US" sz="2000" b="1" err="1">
                <a:solidFill>
                  <a:schemeClr val="dk1"/>
                </a:solidFill>
                <a:latin typeface="Poppins"/>
                <a:ea typeface="Poppins"/>
                <a:cs typeface="Poppins"/>
                <a:sym typeface="Poppins"/>
              </a:rPr>
              <a:t>mayoría</a:t>
            </a:r>
            <a:r>
              <a:rPr lang="en-US" sz="2000" b="1">
                <a:solidFill>
                  <a:schemeClr val="dk1"/>
                </a:solidFill>
                <a:latin typeface="Poppins"/>
                <a:ea typeface="Poppins"/>
                <a:cs typeface="Poppins"/>
                <a:sym typeface="Poppins"/>
              </a:rPr>
              <a:t> de los </a:t>
            </a:r>
            <a:r>
              <a:rPr lang="en-US" sz="2000" b="1" err="1">
                <a:solidFill>
                  <a:schemeClr val="dk1"/>
                </a:solidFill>
                <a:latin typeface="Poppins"/>
                <a:ea typeface="Poppins"/>
                <a:cs typeface="Poppins"/>
                <a:sym typeface="Poppins"/>
              </a:rPr>
              <a:t>jóvenes</a:t>
            </a:r>
            <a:r>
              <a:rPr lang="en-US" sz="2000" b="1">
                <a:solidFill>
                  <a:schemeClr val="dk1"/>
                </a:solidFill>
                <a:latin typeface="Poppins"/>
                <a:ea typeface="Poppins"/>
                <a:cs typeface="Poppins"/>
                <a:sym typeface="Poppins"/>
              </a:rPr>
              <a:t> </a:t>
            </a:r>
            <a:r>
              <a:rPr lang="en-US" sz="2000" b="1" err="1">
                <a:solidFill>
                  <a:schemeClr val="dk1"/>
                </a:solidFill>
                <a:latin typeface="Poppins"/>
                <a:ea typeface="Poppins"/>
                <a:cs typeface="Poppins"/>
                <a:sym typeface="Poppins"/>
              </a:rPr>
              <a:t>señaló</a:t>
            </a:r>
            <a:r>
              <a:rPr lang="en-US" sz="2000" b="1">
                <a:solidFill>
                  <a:schemeClr val="dk1"/>
                </a:solidFill>
                <a:latin typeface="Poppins"/>
                <a:ea typeface="Poppins"/>
                <a:cs typeface="Poppins"/>
                <a:sym typeface="Poppins"/>
              </a:rPr>
              <a:t> la </a:t>
            </a:r>
            <a:r>
              <a:rPr lang="en-US" sz="2000" b="1" err="1">
                <a:solidFill>
                  <a:schemeClr val="dk1"/>
                </a:solidFill>
                <a:latin typeface="Poppins"/>
                <a:ea typeface="Poppins"/>
                <a:cs typeface="Poppins"/>
                <a:sym typeface="Poppins"/>
              </a:rPr>
              <a:t>escasez</a:t>
            </a:r>
            <a:r>
              <a:rPr lang="en-US" sz="2000" b="1">
                <a:solidFill>
                  <a:schemeClr val="dk1"/>
                </a:solidFill>
                <a:latin typeface="Poppins"/>
                <a:ea typeface="Poppins"/>
                <a:cs typeface="Poppins"/>
                <a:sym typeface="Poppins"/>
              </a:rPr>
              <a:t> de </a:t>
            </a:r>
            <a:r>
              <a:rPr lang="en-US" sz="2000" b="1" err="1">
                <a:solidFill>
                  <a:schemeClr val="dk1"/>
                </a:solidFill>
                <a:latin typeface="Poppins"/>
                <a:ea typeface="Poppins"/>
                <a:cs typeface="Poppins"/>
                <a:sym typeface="Poppins"/>
              </a:rPr>
              <a:t>medicamentos</a:t>
            </a:r>
            <a:r>
              <a:rPr lang="en-US" sz="2000" b="1">
                <a:solidFill>
                  <a:schemeClr val="dk1"/>
                </a:solidFill>
                <a:latin typeface="Poppins"/>
                <a:ea typeface="Poppins"/>
                <a:cs typeface="Poppins"/>
                <a:sym typeface="Poppins"/>
              </a:rPr>
              <a:t> </a:t>
            </a:r>
            <a:r>
              <a:rPr lang="en-US" sz="2000" b="1" err="1">
                <a:solidFill>
                  <a:schemeClr val="dk1"/>
                </a:solidFill>
                <a:latin typeface="Poppins"/>
                <a:ea typeface="Poppins"/>
                <a:cs typeface="Poppins"/>
                <a:sym typeface="Poppins"/>
              </a:rPr>
              <a:t>como</a:t>
            </a:r>
            <a:r>
              <a:rPr lang="en-US" sz="2000" b="1">
                <a:solidFill>
                  <a:schemeClr val="dk1"/>
                </a:solidFill>
                <a:latin typeface="Poppins"/>
                <a:ea typeface="Poppins"/>
                <a:cs typeface="Poppins"/>
                <a:sym typeface="Poppins"/>
              </a:rPr>
              <a:t> principal </a:t>
            </a:r>
            <a:r>
              <a:rPr lang="en-US" sz="2000" b="1" err="1">
                <a:solidFill>
                  <a:schemeClr val="dk1"/>
                </a:solidFill>
                <a:latin typeface="Poppins"/>
                <a:ea typeface="Poppins"/>
                <a:cs typeface="Poppins"/>
                <a:sym typeface="Poppins"/>
              </a:rPr>
              <a:t>falencia</a:t>
            </a:r>
            <a:r>
              <a:rPr lang="en-US" sz="2000" b="1">
                <a:solidFill>
                  <a:schemeClr val="dk1"/>
                </a:solidFill>
                <a:latin typeface="Poppins"/>
                <a:ea typeface="Poppins"/>
                <a:cs typeface="Poppins"/>
                <a:sym typeface="Poppins"/>
              </a:rPr>
              <a:t> de la </a:t>
            </a:r>
            <a:r>
              <a:rPr lang="en-US" sz="2000" b="1" err="1">
                <a:solidFill>
                  <a:schemeClr val="dk1"/>
                </a:solidFill>
                <a:latin typeface="Poppins"/>
                <a:ea typeface="Poppins"/>
                <a:cs typeface="Poppins"/>
                <a:sym typeface="Poppins"/>
              </a:rPr>
              <a:t>salud</a:t>
            </a:r>
            <a:r>
              <a:rPr lang="en-US" sz="2000" b="1">
                <a:solidFill>
                  <a:schemeClr val="dk1"/>
                </a:solidFill>
                <a:latin typeface="Poppins"/>
                <a:ea typeface="Poppins"/>
                <a:cs typeface="Poppins"/>
                <a:sym typeface="Poppins"/>
              </a:rPr>
              <a:t> </a:t>
            </a:r>
            <a:r>
              <a:rPr lang="en-US" sz="2000" b="1" err="1">
                <a:solidFill>
                  <a:schemeClr val="dk1"/>
                </a:solidFill>
                <a:latin typeface="Poppins"/>
                <a:ea typeface="Poppins"/>
                <a:cs typeface="Poppins"/>
                <a:sym typeface="Poppins"/>
              </a:rPr>
              <a:t>pública</a:t>
            </a:r>
            <a:r>
              <a:rPr lang="en-US" sz="2000" b="1">
                <a:solidFill>
                  <a:schemeClr val="dk1"/>
                </a:solidFill>
                <a:latin typeface="Poppins"/>
                <a:ea typeface="Poppins"/>
                <a:cs typeface="Poppins"/>
                <a:sym typeface="Poppins"/>
              </a:rPr>
              <a:t> </a:t>
            </a:r>
            <a:r>
              <a:rPr lang="en-US" sz="2000" b="1" err="1">
                <a:solidFill>
                  <a:schemeClr val="dk1"/>
                </a:solidFill>
                <a:latin typeface="Poppins"/>
                <a:ea typeface="Poppins"/>
                <a:cs typeface="Poppins"/>
                <a:sym typeface="Poppins"/>
              </a:rPr>
              <a:t>paraguaya</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6"/>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35</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dirty="0">
                <a:solidFill>
                  <a:schemeClr val="dk1"/>
                </a:solidFill>
                <a:latin typeface="Poppins"/>
                <a:ea typeface="Poppins"/>
                <a:cs typeface="Poppins"/>
                <a:sym typeface="Poppins"/>
              </a:rPr>
              <a:t>Más del 80% de los jóvenes indicó que la principal falencia es la falta de medicamentos.</a:t>
            </a:r>
          </a:p>
          <a:p>
            <a:pPr marL="342900">
              <a:buClr>
                <a:schemeClr val="dk1"/>
              </a:buClr>
              <a:buSzPts val="2400"/>
            </a:pPr>
            <a:r>
              <a:rPr lang="es-PY" sz="1800" dirty="0">
                <a:solidFill>
                  <a:schemeClr val="dk1"/>
                </a:solidFill>
                <a:latin typeface="Poppins"/>
                <a:ea typeface="Poppins"/>
                <a:cs typeface="Poppins"/>
                <a:sym typeface="Poppins"/>
              </a:rPr>
              <a:t>Seguidamente, 5 de cada 10 jóvenes mencionaron el tiempo de espera como una de las grandes debilidades de los servicios de salud.</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116110" y="5704656"/>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BEFE2F3A-55AA-0098-7D50-A43695F3FC3B}"/>
              </a:ext>
            </a:extLst>
          </p:cNvPr>
          <p:cNvGraphicFramePr/>
          <p:nvPr>
            <p:extLst>
              <p:ext uri="{D42A27DB-BD31-4B8C-83A1-F6EECF244321}">
                <p14:modId xmlns:p14="http://schemas.microsoft.com/office/powerpoint/2010/main" val="2685318934"/>
              </p:ext>
            </p:extLst>
          </p:nvPr>
        </p:nvGraphicFramePr>
        <p:xfrm>
          <a:off x="4870805" y="2348961"/>
          <a:ext cx="6960611" cy="33743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8719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623020"/>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a:solidFill>
                  <a:schemeClr val="dk1"/>
                </a:solidFill>
                <a:latin typeface="Poppins"/>
                <a:ea typeface="Poppins"/>
                <a:cs typeface="Poppins"/>
                <a:sym typeface="Poppins"/>
              </a:rPr>
              <a:t>Los jóvenes no están satisfechos con la calidad del sistema de transporte público</a:t>
            </a:r>
            <a:endParaRPr sz="2000" b="1">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4"/>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36</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1800">
                <a:solidFill>
                  <a:schemeClr val="dk1"/>
                </a:solidFill>
                <a:latin typeface="Poppins"/>
                <a:ea typeface="Poppins"/>
                <a:cs typeface="Poppins"/>
                <a:sym typeface="Poppins"/>
              </a:rPr>
              <a:t>7 de cada 10 jóvenes no están conformes con el sistema de transporte público.</a:t>
            </a:r>
          </a:p>
          <a:p>
            <a:pPr marL="342900">
              <a:buClr>
                <a:schemeClr val="dk1"/>
              </a:buClr>
              <a:buSzPts val="2400"/>
            </a:pPr>
            <a:r>
              <a:rPr lang="es-PY" sz="1800">
                <a:solidFill>
                  <a:schemeClr val="dk1"/>
                </a:solidFill>
                <a:latin typeface="Poppins"/>
                <a:ea typeface="Poppins"/>
                <a:cs typeface="Poppins"/>
                <a:sym typeface="Poppins"/>
              </a:rPr>
              <a:t>Más del 50% de los jóvenes no utiliza el sistema de transporte público porque no se encuentra disponible en su localidad.</a:t>
            </a:r>
          </a:p>
          <a:p>
            <a:pPr marL="342900">
              <a:buClr>
                <a:schemeClr val="dk1"/>
              </a:buClr>
              <a:buSzPts val="2400"/>
            </a:pPr>
            <a:r>
              <a:rPr lang="es-PY" sz="1800">
                <a:solidFill>
                  <a:schemeClr val="dk1"/>
                </a:solidFill>
                <a:latin typeface="Poppins"/>
                <a:ea typeface="Poppins"/>
                <a:cs typeface="Poppins"/>
                <a:sym typeface="Poppins"/>
              </a:rPr>
              <a:t>Lo anterior evidencia una falta de cobertura en distintos departamentos del país.</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DC34FDA5-D921-4BDB-902F-2BDE27D1BA9B}"/>
              </a:ext>
            </a:extLst>
          </p:cNvPr>
          <p:cNvGraphicFramePr/>
          <p:nvPr>
            <p:extLst>
              <p:ext uri="{D42A27DB-BD31-4B8C-83A1-F6EECF244321}">
                <p14:modId xmlns:p14="http://schemas.microsoft.com/office/powerpoint/2010/main" val="1162910359"/>
              </p:ext>
            </p:extLst>
          </p:nvPr>
        </p:nvGraphicFramePr>
        <p:xfrm>
          <a:off x="5018441" y="2160276"/>
          <a:ext cx="6812975" cy="36858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69659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d18e5c40bf_0_193"/>
          <p:cNvSpPr txBox="1">
            <a:spLocks noGrp="1"/>
          </p:cNvSpPr>
          <p:nvPr>
            <p:ph type="title"/>
          </p:nvPr>
        </p:nvSpPr>
        <p:spPr>
          <a:xfrm>
            <a:off x="360584" y="513089"/>
            <a:ext cx="11470832" cy="1143300"/>
          </a:xfrm>
          <a:prstGeom prst="rect">
            <a:avLst/>
          </a:prstGeom>
          <a:noFill/>
          <a:ln>
            <a:noFill/>
          </a:ln>
        </p:spPr>
        <p:txBody>
          <a:bodyPr spcFirstLastPara="1" wrap="square" lIns="121900" tIns="121900" rIns="121900" bIns="121900" anchor="t" anchorCtr="0">
            <a:noAutofit/>
          </a:bodyPr>
          <a:lstStyle/>
          <a:p>
            <a:pPr lvl="0" algn="ctr">
              <a:buSzPts val="3200"/>
            </a:pPr>
            <a:r>
              <a:rPr lang="es-PY" sz="2000" b="1" dirty="0">
                <a:solidFill>
                  <a:schemeClr val="dk1"/>
                </a:solidFill>
                <a:latin typeface="Poppins"/>
                <a:ea typeface="Poppins"/>
                <a:cs typeface="Poppins"/>
                <a:sym typeface="Poppins"/>
              </a:rPr>
              <a:t>La educación universitaria representa un desafío para los jóvenes</a:t>
            </a:r>
            <a:endParaRPr sz="2000" b="1" dirty="0">
              <a:solidFill>
                <a:schemeClr val="dk1"/>
              </a:solidFill>
              <a:latin typeface="Poppins"/>
              <a:ea typeface="Poppins"/>
              <a:cs typeface="Poppins"/>
              <a:sym typeface="Poppins"/>
            </a:endParaRPr>
          </a:p>
        </p:txBody>
      </p:sp>
      <p:sp>
        <p:nvSpPr>
          <p:cNvPr id="395" name="Google Shape;395;gd18e5c40bf_0_193"/>
          <p:cNvSpPr txBox="1">
            <a:spLocks noGrp="1"/>
          </p:cNvSpPr>
          <p:nvPr>
            <p:ph type="sldNum" idx="12"/>
          </p:nvPr>
        </p:nvSpPr>
        <p:spPr>
          <a:xfrm>
            <a:off x="48217" y="6296404"/>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37</a:t>
            </a:fld>
            <a:endParaRPr/>
          </a:p>
        </p:txBody>
      </p:sp>
      <p:sp>
        <p:nvSpPr>
          <p:cNvPr id="397" name="Google Shape;397;gd18e5c40bf_0_193"/>
          <p:cNvSpPr txBox="1">
            <a:spLocks noGrp="1"/>
          </p:cNvSpPr>
          <p:nvPr>
            <p:ph type="body" idx="1"/>
          </p:nvPr>
        </p:nvSpPr>
        <p:spPr>
          <a:xfrm>
            <a:off x="536017" y="2112580"/>
            <a:ext cx="4055737"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tx1"/>
                </a:solidFill>
                <a:latin typeface="Poppins"/>
                <a:ea typeface="Poppins"/>
                <a:cs typeface="Poppins"/>
                <a:sym typeface="Poppins"/>
              </a:rPr>
              <a:t>Más del 80% de los jóvenes señaló la dificultad de trabajar y estudiar al mismo tiempo.</a:t>
            </a:r>
          </a:p>
          <a:p>
            <a:pPr marL="342900">
              <a:buClr>
                <a:schemeClr val="dk1"/>
              </a:buClr>
              <a:buSzPts val="2400"/>
            </a:pPr>
            <a:r>
              <a:rPr lang="es-PY" sz="2000" dirty="0">
                <a:solidFill>
                  <a:schemeClr val="tx1"/>
                </a:solidFill>
                <a:latin typeface="Poppins"/>
                <a:ea typeface="Poppins"/>
                <a:cs typeface="Poppins"/>
                <a:sym typeface="Poppins"/>
              </a:rPr>
              <a:t>7 de cada 10 jóvenes indicaron el aspecto económico como una barrera importante para acceder a la educación</a:t>
            </a:r>
            <a:r>
              <a:rPr lang="es-PY" sz="2000" dirty="0">
                <a:solidFill>
                  <a:schemeClr val="dk1"/>
                </a:solidFill>
                <a:latin typeface="Poppins"/>
                <a:ea typeface="Poppins"/>
                <a:cs typeface="Poppins"/>
                <a:sym typeface="Poppins"/>
              </a:rPr>
              <a:t>.</a:t>
            </a:r>
          </a:p>
        </p:txBody>
      </p:sp>
      <p:grpSp>
        <p:nvGrpSpPr>
          <p:cNvPr id="7" name="Grupo 6">
            <a:extLst>
              <a:ext uri="{FF2B5EF4-FFF2-40B4-BE49-F238E27FC236}">
                <a16:creationId xmlns:a16="http://schemas.microsoft.com/office/drawing/2014/main" id="{CDEE1545-04FE-4409-937D-516DC1046888}"/>
              </a:ext>
            </a:extLst>
          </p:cNvPr>
          <p:cNvGrpSpPr/>
          <p:nvPr/>
        </p:nvGrpSpPr>
        <p:grpSpPr>
          <a:xfrm>
            <a:off x="602211" y="5723275"/>
            <a:ext cx="4268594" cy="824006"/>
            <a:chOff x="767863" y="5375517"/>
            <a:chExt cx="4268594" cy="824006"/>
          </a:xfrm>
        </p:grpSpPr>
        <p:pic>
          <p:nvPicPr>
            <p:cNvPr id="8" name="Imagen 7">
              <a:extLst>
                <a:ext uri="{FF2B5EF4-FFF2-40B4-BE49-F238E27FC236}">
                  <a16:creationId xmlns:a16="http://schemas.microsoft.com/office/drawing/2014/main" id="{62A01C3A-D1ED-4B4A-B396-F2A44721E314}"/>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73FABB47-8BDB-401A-BACE-0033C151FA88}"/>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326;gd18e5c40bf_0_272">
            <a:extLst>
              <a:ext uri="{FF2B5EF4-FFF2-40B4-BE49-F238E27FC236}">
                <a16:creationId xmlns:a16="http://schemas.microsoft.com/office/drawing/2014/main" id="{95620937-2C96-46A3-9EC2-D443BB6F7988}"/>
              </a:ext>
            </a:extLst>
          </p:cNvPr>
          <p:cNvSpPr txBox="1"/>
          <p:nvPr/>
        </p:nvSpPr>
        <p:spPr>
          <a:xfrm>
            <a:off x="6376125" y="5716309"/>
            <a:ext cx="4470000" cy="476100"/>
          </a:xfrm>
          <a:prstGeom prst="rect">
            <a:avLst/>
          </a:prstGeom>
          <a:noFill/>
          <a:ln>
            <a:noFill/>
          </a:ln>
        </p:spPr>
        <p:txBody>
          <a:bodyPr spcFirstLastPara="1" wrap="square" lIns="91425" tIns="45700" rIns="91425" bIns="45700" anchor="ctr" anchorCtr="0">
            <a:norm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graphicFrame>
        <p:nvGraphicFramePr>
          <p:cNvPr id="10" name="Gráfico 9">
            <a:extLst>
              <a:ext uri="{FF2B5EF4-FFF2-40B4-BE49-F238E27FC236}">
                <a16:creationId xmlns:a16="http://schemas.microsoft.com/office/drawing/2014/main" id="{819CAE3C-FFA4-4E26-B8EB-DA5D701A1D58}"/>
              </a:ext>
            </a:extLst>
          </p:cNvPr>
          <p:cNvGraphicFramePr/>
          <p:nvPr>
            <p:extLst>
              <p:ext uri="{D42A27DB-BD31-4B8C-83A1-F6EECF244321}">
                <p14:modId xmlns:p14="http://schemas.microsoft.com/office/powerpoint/2010/main" val="1717290649"/>
              </p:ext>
            </p:extLst>
          </p:nvPr>
        </p:nvGraphicFramePr>
        <p:xfrm>
          <a:off x="5186363" y="2163451"/>
          <a:ext cx="6645052" cy="36826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54493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d18e5c40bf_0_813"/>
          <p:cNvSpPr txBox="1">
            <a:spLocks noGrp="1"/>
          </p:cNvSpPr>
          <p:nvPr>
            <p:ph type="ctrTitle"/>
          </p:nvPr>
        </p:nvSpPr>
        <p:spPr>
          <a:xfrm>
            <a:off x="-196615" y="2507351"/>
            <a:ext cx="10143900" cy="20619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6400"/>
              <a:buNone/>
            </a:pPr>
            <a:r>
              <a:rPr lang="es-MX" sz="4300" b="1">
                <a:solidFill>
                  <a:schemeClr val="lt1"/>
                </a:solidFill>
                <a:latin typeface="Poppins"/>
                <a:ea typeface="Poppins"/>
                <a:cs typeface="Poppins"/>
                <a:sym typeface="Poppins"/>
              </a:rPr>
              <a:t>¡Muchas gracias!</a:t>
            </a:r>
            <a:endParaRPr sz="4300" b="1">
              <a:solidFill>
                <a:schemeClr val="lt1"/>
              </a:solidFill>
              <a:latin typeface="Poppins"/>
              <a:ea typeface="Poppins"/>
              <a:cs typeface="Poppins"/>
              <a:sym typeface="Poppins"/>
            </a:endParaRPr>
          </a:p>
        </p:txBody>
      </p:sp>
      <p:sp>
        <p:nvSpPr>
          <p:cNvPr id="6" name="Google Shape;168;gd18e5c40bf_0_296">
            <a:extLst>
              <a:ext uri="{FF2B5EF4-FFF2-40B4-BE49-F238E27FC236}">
                <a16:creationId xmlns:a16="http://schemas.microsoft.com/office/drawing/2014/main" id="{EDCE1C6B-12DC-4EB0-9406-55C13EDF1E36}"/>
              </a:ext>
            </a:extLst>
          </p:cNvPr>
          <p:cNvSpPr txBox="1">
            <a:spLocks noGrp="1"/>
          </p:cNvSpPr>
          <p:nvPr>
            <p:ph type="sldNum" idx="4294967295"/>
          </p:nvPr>
        </p:nvSpPr>
        <p:spPr>
          <a:xfrm>
            <a:off x="123798" y="6332538"/>
            <a:ext cx="2172988" cy="525462"/>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600"/>
              <a:buNone/>
            </a:pPr>
            <a:fld id="{00000000-1234-1234-1234-123412341234}" type="slidenum">
              <a:rPr lang="es-MX" sz="1600"/>
              <a:t>38</a:t>
            </a:fld>
            <a:endParaRPr sz="1600"/>
          </a:p>
        </p:txBody>
      </p:sp>
      <p:sp>
        <p:nvSpPr>
          <p:cNvPr id="8" name="Rectangle 4">
            <a:extLst>
              <a:ext uri="{FF2B5EF4-FFF2-40B4-BE49-F238E27FC236}">
                <a16:creationId xmlns:a16="http://schemas.microsoft.com/office/drawing/2014/main" id="{AA28EE9E-384B-49D8-8B0E-F490E726CBD0}"/>
              </a:ext>
            </a:extLst>
          </p:cNvPr>
          <p:cNvSpPr>
            <a:spLocks noChangeArrowheads="1"/>
          </p:cNvSpPr>
          <p:nvPr/>
        </p:nvSpPr>
        <p:spPr bwMode="auto">
          <a:xfrm>
            <a:off x="689428" y="5978512"/>
            <a:ext cx="10813144" cy="303299"/>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100" b="0" i="0" u="none" strike="noStrike" cap="none" normalizeH="0" baseline="0" dirty="0">
                <a:ln>
                  <a:noFill/>
                </a:ln>
                <a:solidFill>
                  <a:schemeClr val="bg1"/>
                </a:solidFill>
                <a:effectLst/>
                <a:latin typeface="inherit"/>
              </a:rPr>
              <a:t>Este trabajo fue posible gracias al generoso apoyo del pueblo de los Estados Unidos </a:t>
            </a:r>
            <a:r>
              <a:rPr kumimoji="0" lang="es-ES" altLang="en-US" sz="11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de</a:t>
            </a:r>
            <a:r>
              <a:rPr kumimoji="0" lang="es-ES" altLang="en-US" sz="1100" b="0" i="0" u="none" strike="noStrike" cap="none" normalizeH="0" baseline="0" dirty="0">
                <a:ln>
                  <a:noFill/>
                </a:ln>
                <a:solidFill>
                  <a:schemeClr val="bg1"/>
                </a:solidFill>
                <a:effectLst/>
                <a:latin typeface="inherit"/>
              </a:rPr>
              <a:t> América a través de la Agencia de los Estados Unidos para el Desarrollo Internacional (USAID).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100" b="0" i="0" u="none" strike="noStrike" cap="none" normalizeH="0" baseline="0" dirty="0">
                <a:ln>
                  <a:noFill/>
                </a:ln>
                <a:solidFill>
                  <a:schemeClr val="bg1"/>
                </a:solidFill>
                <a:effectLst/>
                <a:latin typeface="inherit"/>
              </a:rPr>
              <a:t>El contenido de este trabajo es responsabilidad de los autores y no refleja necesariamente los puntos de vista de USAID o del Gobierno de los Estados Unidos.</a:t>
            </a:r>
            <a:r>
              <a:rPr kumimoji="0" lang="es-ES" altLang="en-US" sz="1100" b="0" i="0" u="none" strike="noStrike" cap="none" normalizeH="0" baseline="0" dirty="0">
                <a:ln>
                  <a:noFill/>
                </a:ln>
                <a:solidFill>
                  <a:schemeClr val="bg1"/>
                </a:solidFill>
                <a:effectLst/>
              </a:rPr>
              <a:t> </a:t>
            </a:r>
            <a:endParaRPr kumimoji="0" lang="es-ES" altLang="en-US" sz="1100" b="0" i="0" u="none" strike="noStrike" cap="none" normalizeH="0" baseline="0" dirty="0">
              <a:ln>
                <a:noFill/>
              </a:ln>
              <a:solidFill>
                <a:schemeClr val="bg1"/>
              </a:solidFill>
              <a:effectLst/>
              <a:latin typeface="Arial" panose="020B0604020202020204" pitchFamily="34" charset="0"/>
            </a:endParaRPr>
          </a:p>
        </p:txBody>
      </p:sp>
      <p:pic>
        <p:nvPicPr>
          <p:cNvPr id="12" name="Imagen 11">
            <a:extLst>
              <a:ext uri="{FF2B5EF4-FFF2-40B4-BE49-F238E27FC236}">
                <a16:creationId xmlns:a16="http://schemas.microsoft.com/office/drawing/2014/main" id="{4ED5F86A-3C3C-43F4-90CD-412E5DB05C7D}"/>
              </a:ext>
            </a:extLst>
          </p:cNvPr>
          <p:cNvPicPr>
            <a:picLocks noChangeAspect="1"/>
          </p:cNvPicPr>
          <p:nvPr/>
        </p:nvPicPr>
        <p:blipFill>
          <a:blip r:embed="rId3"/>
          <a:stretch>
            <a:fillRect/>
          </a:stretch>
        </p:blipFill>
        <p:spPr>
          <a:xfrm>
            <a:off x="7667398" y="1560056"/>
            <a:ext cx="4184059" cy="4184059"/>
          </a:xfrm>
          <a:prstGeom prst="rect">
            <a:avLst/>
          </a:prstGeom>
        </p:spPr>
      </p:pic>
      <p:grpSp>
        <p:nvGrpSpPr>
          <p:cNvPr id="9" name="Grupo 8">
            <a:extLst>
              <a:ext uri="{FF2B5EF4-FFF2-40B4-BE49-F238E27FC236}">
                <a16:creationId xmlns:a16="http://schemas.microsoft.com/office/drawing/2014/main" id="{3E4C11C6-C635-4216-B953-56A4524745D6}"/>
              </a:ext>
            </a:extLst>
          </p:cNvPr>
          <p:cNvGrpSpPr/>
          <p:nvPr/>
        </p:nvGrpSpPr>
        <p:grpSpPr>
          <a:xfrm>
            <a:off x="7636557" y="177161"/>
            <a:ext cx="4078392" cy="845199"/>
            <a:chOff x="7636557" y="177161"/>
            <a:chExt cx="4078392" cy="845199"/>
          </a:xfrm>
        </p:grpSpPr>
        <p:pic>
          <p:nvPicPr>
            <p:cNvPr id="10" name="Google Shape;118;p1">
              <a:extLst>
                <a:ext uri="{FF2B5EF4-FFF2-40B4-BE49-F238E27FC236}">
                  <a16:creationId xmlns:a16="http://schemas.microsoft.com/office/drawing/2014/main" id="{B825A8CB-334C-49FD-ACC4-7650AA56D2B4}"/>
                </a:ext>
              </a:extLst>
            </p:cNvPr>
            <p:cNvPicPr preferRelativeResize="0"/>
            <p:nvPr/>
          </p:nvPicPr>
          <p:blipFill rotWithShape="1">
            <a:blip r:embed="rId4">
              <a:alphaModFix/>
            </a:blip>
            <a:srcRect/>
            <a:stretch/>
          </p:blipFill>
          <p:spPr>
            <a:xfrm>
              <a:off x="7636557" y="177161"/>
              <a:ext cx="2097268" cy="845199"/>
            </a:xfrm>
            <a:prstGeom prst="rect">
              <a:avLst/>
            </a:prstGeom>
            <a:noFill/>
            <a:ln>
              <a:noFill/>
            </a:ln>
          </p:spPr>
        </p:pic>
        <p:pic>
          <p:nvPicPr>
            <p:cNvPr id="11" name="Google Shape;119;p1">
              <a:extLst>
                <a:ext uri="{FF2B5EF4-FFF2-40B4-BE49-F238E27FC236}">
                  <a16:creationId xmlns:a16="http://schemas.microsoft.com/office/drawing/2014/main" id="{EF5BF05A-2A1E-44F4-974D-D2D12B659BC9}"/>
                </a:ext>
              </a:extLst>
            </p:cNvPr>
            <p:cNvPicPr preferRelativeResize="0"/>
            <p:nvPr/>
          </p:nvPicPr>
          <p:blipFill rotWithShape="1">
            <a:blip r:embed="rId5">
              <a:alphaModFix/>
            </a:blip>
            <a:srcRect/>
            <a:stretch/>
          </p:blipFill>
          <p:spPr>
            <a:xfrm>
              <a:off x="9983000" y="207553"/>
              <a:ext cx="1731949" cy="794659"/>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d18e5c40bf_0_296"/>
          <p:cNvSpPr txBox="1">
            <a:spLocks noGrp="1"/>
          </p:cNvSpPr>
          <p:nvPr>
            <p:ph type="title"/>
          </p:nvPr>
        </p:nvSpPr>
        <p:spPr>
          <a:xfrm>
            <a:off x="1182200" y="531200"/>
            <a:ext cx="9827700" cy="11433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s-MX" sz="4000" b="1">
                <a:solidFill>
                  <a:schemeClr val="lt1"/>
                </a:solidFill>
                <a:latin typeface="Poppins"/>
                <a:ea typeface="Poppins"/>
                <a:cs typeface="Poppins"/>
                <a:sym typeface="Poppins"/>
              </a:rPr>
              <a:t>Estudiantes del ID:</a:t>
            </a:r>
            <a:endParaRPr sz="4000" b="1">
              <a:solidFill>
                <a:schemeClr val="lt1"/>
              </a:solidFill>
              <a:latin typeface="Poppins"/>
              <a:ea typeface="Poppins"/>
              <a:cs typeface="Poppins"/>
              <a:sym typeface="Poppins"/>
            </a:endParaRPr>
          </a:p>
        </p:txBody>
      </p:sp>
      <p:sp>
        <p:nvSpPr>
          <p:cNvPr id="167" name="Google Shape;167;gd18e5c40bf_0_296"/>
          <p:cNvSpPr txBox="1">
            <a:spLocks noGrp="1"/>
          </p:cNvSpPr>
          <p:nvPr>
            <p:ph type="body" idx="1"/>
          </p:nvPr>
        </p:nvSpPr>
        <p:spPr>
          <a:xfrm>
            <a:off x="1254950" y="1953001"/>
            <a:ext cx="3599350" cy="4436400"/>
          </a:xfrm>
          <a:prstGeom prst="rect">
            <a:avLst/>
          </a:prstGeom>
          <a:noFill/>
          <a:ln>
            <a:noFill/>
          </a:ln>
        </p:spPr>
        <p:txBody>
          <a:bodyPr spcFirstLastPara="1" wrap="square" lIns="121900" tIns="121900" rIns="121900" bIns="121900" anchor="t" anchorCtr="0">
            <a:noAutofit/>
          </a:bodyPr>
          <a:lstStyle/>
          <a:p>
            <a:pPr marL="609600" lvl="0" indent="-469900" algn="l" rtl="0">
              <a:lnSpc>
                <a:spcPct val="100000"/>
              </a:lnSpc>
              <a:spcBef>
                <a:spcPts val="800"/>
              </a:spcBef>
              <a:spcAft>
                <a:spcPts val="0"/>
              </a:spcAft>
              <a:buSzPts val="2600"/>
              <a:buFont typeface="Poppins"/>
              <a:buChar char="◆"/>
            </a:pPr>
            <a:r>
              <a:rPr lang="es-MX" sz="2100">
                <a:latin typeface="Poppins"/>
                <a:ea typeface="Poppins"/>
                <a:cs typeface="Poppins"/>
                <a:sym typeface="Poppins"/>
              </a:rPr>
              <a:t>Analía Bogado</a:t>
            </a:r>
            <a:endParaRPr sz="18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r>
              <a:rPr lang="es-MX" sz="2100">
                <a:latin typeface="Poppins"/>
                <a:ea typeface="Poppins"/>
                <a:cs typeface="Poppins"/>
                <a:sym typeface="Poppins"/>
              </a:rPr>
              <a:t>Andrea Valdez</a:t>
            </a:r>
            <a:endParaRPr sz="18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r>
              <a:rPr lang="es-MX" sz="2100">
                <a:latin typeface="Poppins"/>
                <a:ea typeface="Poppins"/>
                <a:cs typeface="Poppins"/>
                <a:sym typeface="Poppins"/>
              </a:rPr>
              <a:t>Claudio Cappello</a:t>
            </a:r>
          </a:p>
          <a:p>
            <a:pPr marL="609600" lvl="0" indent="-469900" algn="l" rtl="0">
              <a:lnSpc>
                <a:spcPct val="100000"/>
              </a:lnSpc>
              <a:spcBef>
                <a:spcPts val="800"/>
              </a:spcBef>
              <a:spcAft>
                <a:spcPts val="0"/>
              </a:spcAft>
              <a:buSzPts val="2600"/>
              <a:buFont typeface="Poppins"/>
              <a:buChar char="◆"/>
            </a:pPr>
            <a:r>
              <a:rPr lang="es-MX" sz="2100" err="1">
                <a:latin typeface="Poppins"/>
                <a:ea typeface="Poppins"/>
                <a:cs typeface="Poppins"/>
                <a:sym typeface="Poppins"/>
              </a:rPr>
              <a:t>Estéfano</a:t>
            </a:r>
            <a:r>
              <a:rPr lang="es-MX" sz="2100">
                <a:latin typeface="Poppins"/>
                <a:ea typeface="Poppins"/>
                <a:cs typeface="Poppins"/>
                <a:sym typeface="Poppins"/>
              </a:rPr>
              <a:t> Otto</a:t>
            </a:r>
          </a:p>
          <a:p>
            <a:pPr marL="609600" lvl="0" indent="-469900" algn="l" rtl="0">
              <a:lnSpc>
                <a:spcPct val="100000"/>
              </a:lnSpc>
              <a:spcBef>
                <a:spcPts val="800"/>
              </a:spcBef>
              <a:spcAft>
                <a:spcPts val="0"/>
              </a:spcAft>
              <a:buSzPts val="2600"/>
              <a:buFont typeface="Poppins"/>
              <a:buChar char="◆"/>
            </a:pPr>
            <a:r>
              <a:rPr lang="es-MX" sz="2100">
                <a:latin typeface="Poppins"/>
                <a:ea typeface="Poppins"/>
                <a:cs typeface="Poppins"/>
                <a:sym typeface="Poppins"/>
              </a:rPr>
              <a:t>Nabil Abou</a:t>
            </a:r>
            <a:endParaRPr lang="es-MX" sz="18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r>
              <a:rPr lang="es-MX" sz="2100">
                <a:latin typeface="Poppins"/>
                <a:ea typeface="Poppins"/>
                <a:cs typeface="Poppins"/>
                <a:sym typeface="Poppins"/>
              </a:rPr>
              <a:t>Óscar Barboza</a:t>
            </a:r>
            <a:endParaRPr sz="18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r>
              <a:rPr lang="es-MX" sz="2100">
                <a:latin typeface="Poppins"/>
                <a:ea typeface="Poppins"/>
                <a:cs typeface="Poppins"/>
                <a:sym typeface="Poppins"/>
              </a:rPr>
              <a:t>Rodrigo </a:t>
            </a:r>
            <a:r>
              <a:rPr lang="es-MX" sz="2100" err="1">
                <a:latin typeface="Poppins"/>
                <a:ea typeface="Poppins"/>
                <a:cs typeface="Poppins"/>
                <a:sym typeface="Poppins"/>
              </a:rPr>
              <a:t>Chenú</a:t>
            </a:r>
            <a:endParaRPr lang="es-MX" sz="21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endParaRPr lang="es-MX" sz="21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endParaRPr sz="1800">
              <a:latin typeface="Poppins"/>
              <a:ea typeface="Poppins"/>
              <a:cs typeface="Poppins"/>
              <a:sym typeface="Poppins"/>
            </a:endParaRPr>
          </a:p>
          <a:p>
            <a:pPr marL="609600" lvl="0" indent="-304800" algn="l" rtl="0">
              <a:lnSpc>
                <a:spcPct val="100000"/>
              </a:lnSpc>
              <a:spcBef>
                <a:spcPts val="800"/>
              </a:spcBef>
              <a:spcAft>
                <a:spcPts val="0"/>
              </a:spcAft>
              <a:buSzPts val="3200"/>
              <a:buNone/>
            </a:pPr>
            <a:endParaRPr/>
          </a:p>
        </p:txBody>
      </p:sp>
      <p:sp>
        <p:nvSpPr>
          <p:cNvPr id="168" name="Google Shape;168;gd18e5c40bf_0_296"/>
          <p:cNvSpPr txBox="1">
            <a:spLocks noGrp="1"/>
          </p:cNvSpPr>
          <p:nvPr>
            <p:ph type="sldNum" idx="12"/>
          </p:nvPr>
        </p:nvSpPr>
        <p:spPr>
          <a:xfrm>
            <a:off x="36163" y="6333135"/>
            <a:ext cx="731700" cy="524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600"/>
              <a:buNone/>
            </a:pPr>
            <a:fld id="{00000000-1234-1234-1234-123412341234}" type="slidenum">
              <a:rPr lang="es-MX"/>
              <a:t>39</a:t>
            </a:fld>
            <a:endParaRPr/>
          </a:p>
        </p:txBody>
      </p:sp>
      <p:sp>
        <p:nvSpPr>
          <p:cNvPr id="5" name="Google Shape;167;gd18e5c40bf_0_296"/>
          <p:cNvSpPr txBox="1">
            <a:spLocks/>
          </p:cNvSpPr>
          <p:nvPr/>
        </p:nvSpPr>
        <p:spPr>
          <a:xfrm>
            <a:off x="6817921" y="1953001"/>
            <a:ext cx="3599350" cy="443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800"/>
              </a:spcBef>
              <a:spcAft>
                <a:spcPts val="0"/>
              </a:spcAft>
              <a:buClr>
                <a:srgbClr val="262626"/>
              </a:buClr>
              <a:buSzPts val="3200"/>
              <a:buFont typeface="Arial"/>
              <a:buChar char="◆"/>
              <a:defRPr sz="2400" b="0" i="0" u="none" strike="noStrike" cap="none">
                <a:solidFill>
                  <a:srgbClr val="262626"/>
                </a:solidFill>
                <a:latin typeface="Calibri"/>
                <a:ea typeface="Calibri"/>
                <a:cs typeface="Calibri"/>
                <a:sym typeface="Calibri"/>
              </a:defRPr>
            </a:lvl1pPr>
            <a:lvl2pPr marL="914400" marR="0" lvl="1" indent="-431800" algn="l" rtl="0">
              <a:lnSpc>
                <a:spcPct val="100000"/>
              </a:lnSpc>
              <a:spcBef>
                <a:spcPts val="0"/>
              </a:spcBef>
              <a:spcAft>
                <a:spcPts val="0"/>
              </a:spcAft>
              <a:buClr>
                <a:srgbClr val="262626"/>
              </a:buClr>
              <a:buSzPts val="3200"/>
              <a:buFont typeface="Arial"/>
              <a:buChar char="◆"/>
              <a:defRPr sz="2400" b="0" i="0" u="none" strike="noStrike" cap="none">
                <a:solidFill>
                  <a:srgbClr val="262626"/>
                </a:solidFill>
                <a:latin typeface="Calibri"/>
                <a:ea typeface="Calibri"/>
                <a:cs typeface="Calibri"/>
                <a:sym typeface="Calibri"/>
              </a:defRPr>
            </a:lvl2pPr>
            <a:lvl3pPr marL="1371600" marR="0" lvl="2" indent="-431800" algn="l" rtl="0">
              <a:lnSpc>
                <a:spcPct val="100000"/>
              </a:lnSpc>
              <a:spcBef>
                <a:spcPts val="0"/>
              </a:spcBef>
              <a:spcAft>
                <a:spcPts val="0"/>
              </a:spcAft>
              <a:buClr>
                <a:srgbClr val="262626"/>
              </a:buClr>
              <a:buSzPts val="3200"/>
              <a:buFont typeface="Arial"/>
              <a:buChar char="◇"/>
              <a:defRPr sz="2000" b="0" i="1" u="none" strike="noStrike" cap="none">
                <a:solidFill>
                  <a:srgbClr val="262626"/>
                </a:solidFill>
                <a:latin typeface="Calibri"/>
                <a:ea typeface="Calibri"/>
                <a:cs typeface="Calibri"/>
                <a:sym typeface="Calibri"/>
              </a:defRPr>
            </a:lvl3pPr>
            <a:lvl4pPr marL="1828800" marR="0" lvl="3"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4pPr>
            <a:lvl5pPr marL="2286000" marR="0" lvl="4"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5pPr>
            <a:lvl6pPr marL="2743200" marR="0" lvl="5"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6pPr>
            <a:lvl7pPr marL="3200400" marR="0" lvl="6"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7pPr>
            <a:lvl8pPr marL="3657600" marR="0" lvl="7"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8pPr>
            <a:lvl9pPr marL="4114800" marR="0" lvl="8"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9pPr>
          </a:lstStyle>
          <a:p>
            <a:pPr marL="609600" indent="-469900">
              <a:buSzPts val="2600"/>
              <a:buFont typeface="Poppins"/>
              <a:buChar char="◆"/>
            </a:pPr>
            <a:r>
              <a:rPr lang="es-MX" sz="2100">
                <a:latin typeface="Poppins"/>
                <a:ea typeface="Poppins"/>
                <a:cs typeface="Poppins"/>
                <a:sym typeface="Poppins"/>
              </a:rPr>
              <a:t>Belén Acosta</a:t>
            </a:r>
          </a:p>
          <a:p>
            <a:pPr marL="609600" lvl="0" indent="-469900">
              <a:buSzPts val="2600"/>
              <a:buFont typeface="Poppins"/>
              <a:buChar char="◆"/>
            </a:pPr>
            <a:r>
              <a:rPr lang="es-MX" sz="2100">
                <a:latin typeface="Poppins"/>
                <a:ea typeface="Poppins"/>
                <a:cs typeface="Poppins"/>
                <a:sym typeface="Poppins"/>
              </a:rPr>
              <a:t>Horacio Báez</a:t>
            </a:r>
          </a:p>
          <a:p>
            <a:pPr marL="609600" indent="-469900">
              <a:buSzPts val="2600"/>
              <a:buFont typeface="Poppins"/>
              <a:buChar char="◆"/>
            </a:pPr>
            <a:r>
              <a:rPr lang="es-MX" sz="2100">
                <a:latin typeface="Poppins"/>
                <a:ea typeface="Poppins"/>
                <a:cs typeface="Poppins"/>
                <a:sym typeface="Poppins"/>
              </a:rPr>
              <a:t>Kevin Jané</a:t>
            </a:r>
          </a:p>
          <a:p>
            <a:pPr marL="609600" lvl="0" indent="-469900">
              <a:buSzPts val="2600"/>
              <a:buFont typeface="Poppins"/>
              <a:buChar char="◆"/>
            </a:pPr>
            <a:r>
              <a:rPr lang="es-MX" sz="2100">
                <a:latin typeface="Poppins"/>
                <a:ea typeface="Poppins"/>
                <a:cs typeface="Poppins"/>
                <a:sym typeface="Poppins"/>
              </a:rPr>
              <a:t>Nelson Ferreira</a:t>
            </a:r>
          </a:p>
          <a:p>
            <a:pPr marL="609600" lvl="0" indent="-469900">
              <a:buSzPts val="2600"/>
              <a:buFont typeface="Poppins"/>
              <a:buChar char="◆"/>
            </a:pPr>
            <a:r>
              <a:rPr lang="es-MX" sz="2100">
                <a:latin typeface="Poppins"/>
                <a:ea typeface="Poppins"/>
                <a:cs typeface="Poppins"/>
                <a:sym typeface="Poppins"/>
              </a:rPr>
              <a:t>Pilar Ferreiro</a:t>
            </a:r>
          </a:p>
          <a:p>
            <a:pPr marL="609600" lvl="0" indent="-469900">
              <a:buSzPts val="2600"/>
              <a:buFont typeface="Poppins"/>
              <a:buChar char="◆"/>
            </a:pPr>
            <a:r>
              <a:rPr lang="es-MX" sz="2100">
                <a:latin typeface="Poppins"/>
                <a:ea typeface="Poppins"/>
                <a:cs typeface="Poppins"/>
                <a:sym typeface="Poppins"/>
              </a:rPr>
              <a:t>Renato Riveros</a:t>
            </a:r>
          </a:p>
          <a:p>
            <a:pPr marL="139700" indent="0">
              <a:buSzPts val="2600"/>
              <a:buNone/>
            </a:pPr>
            <a:endParaRPr lang="es-MX" sz="2100">
              <a:latin typeface="Poppins"/>
              <a:ea typeface="Poppins"/>
              <a:cs typeface="Poppins"/>
              <a:sym typeface="Poppins"/>
            </a:endParaRPr>
          </a:p>
          <a:p>
            <a:pPr marL="609600" indent="-469900">
              <a:buSzPts val="2600"/>
              <a:buFont typeface="Poppins"/>
              <a:buChar char="◆"/>
            </a:pPr>
            <a:endParaRPr lang="es-MX" sz="2100">
              <a:latin typeface="Poppins"/>
              <a:ea typeface="Poppins"/>
              <a:cs typeface="Poppins"/>
              <a:sym typeface="Poppins"/>
            </a:endParaRPr>
          </a:p>
          <a:p>
            <a:pPr marL="609600" indent="-469900">
              <a:buSzPts val="2600"/>
              <a:buFont typeface="Poppins"/>
              <a:buChar char="◆"/>
            </a:pPr>
            <a:endParaRPr lang="es-MX" sz="1800">
              <a:latin typeface="Poppins"/>
              <a:ea typeface="Poppins"/>
              <a:cs typeface="Poppins"/>
              <a:sym typeface="Poppins"/>
            </a:endParaRPr>
          </a:p>
          <a:p>
            <a:pPr marL="609600" indent="-304800">
              <a:buFont typeface="Arial"/>
              <a:buNone/>
            </a:pPr>
            <a:endParaRPr lang="es-MX"/>
          </a:p>
        </p:txBody>
      </p:sp>
      <p:grpSp>
        <p:nvGrpSpPr>
          <p:cNvPr id="8" name="Grupo 7">
            <a:extLst>
              <a:ext uri="{FF2B5EF4-FFF2-40B4-BE49-F238E27FC236}">
                <a16:creationId xmlns:a16="http://schemas.microsoft.com/office/drawing/2014/main" id="{DC6CBDA4-EDBE-4559-B50F-C4215CDAF7C5}"/>
              </a:ext>
            </a:extLst>
          </p:cNvPr>
          <p:cNvGrpSpPr/>
          <p:nvPr/>
        </p:nvGrpSpPr>
        <p:grpSpPr>
          <a:xfrm>
            <a:off x="996568" y="5632980"/>
            <a:ext cx="4268594" cy="824006"/>
            <a:chOff x="767863" y="5375517"/>
            <a:chExt cx="4268594" cy="824006"/>
          </a:xfrm>
        </p:grpSpPr>
        <p:pic>
          <p:nvPicPr>
            <p:cNvPr id="9" name="Imagen 8">
              <a:extLst>
                <a:ext uri="{FF2B5EF4-FFF2-40B4-BE49-F238E27FC236}">
                  <a16:creationId xmlns:a16="http://schemas.microsoft.com/office/drawing/2014/main" id="{470A22F2-5CD8-4CEC-AEDB-2935FA1A646A}"/>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0" name="Imagen 9">
              <a:extLst>
                <a:ext uri="{FF2B5EF4-FFF2-40B4-BE49-F238E27FC236}">
                  <a16:creationId xmlns:a16="http://schemas.microsoft.com/office/drawing/2014/main" id="{8E8746B6-952F-4670-9F2A-3F15CD54A6AC}"/>
                </a:ext>
              </a:extLst>
            </p:cNvPr>
            <p:cNvPicPr>
              <a:picLocks noChangeAspect="1"/>
            </p:cNvPicPr>
            <p:nvPr/>
          </p:nvPicPr>
          <p:blipFill>
            <a:blip r:embed="rId4"/>
            <a:stretch>
              <a:fillRect/>
            </a:stretch>
          </p:blipFill>
          <p:spPr>
            <a:xfrm>
              <a:off x="767863" y="5375517"/>
              <a:ext cx="2044680" cy="824006"/>
            </a:xfrm>
            <a:prstGeom prst="rect">
              <a:avLst/>
            </a:prstGeom>
          </p:spPr>
        </p:pic>
      </p:grpSp>
    </p:spTree>
    <p:extLst>
      <p:ext uri="{BB962C8B-B14F-4D97-AF65-F5344CB8AC3E}">
        <p14:creationId xmlns:p14="http://schemas.microsoft.com/office/powerpoint/2010/main" val="406509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ctrTitle"/>
          </p:nvPr>
        </p:nvSpPr>
        <p:spPr>
          <a:xfrm>
            <a:off x="-2063117" y="942538"/>
            <a:ext cx="10558800" cy="1243500"/>
          </a:xfrm>
          <a:prstGeom prst="rect">
            <a:avLst/>
          </a:prstGeom>
          <a:noFill/>
          <a:ln>
            <a:noFill/>
          </a:ln>
        </p:spPr>
        <p:txBody>
          <a:bodyPr spcFirstLastPara="1" wrap="square" lIns="121900" tIns="121900" rIns="121900" bIns="121900" anchor="t" anchorCtr="0">
            <a:noAutofit/>
          </a:bodyPr>
          <a:lstStyle/>
          <a:p>
            <a:pPr marL="0" lvl="0" indent="0" algn="ctr" rtl="0">
              <a:lnSpc>
                <a:spcPct val="150000"/>
              </a:lnSpc>
              <a:spcBef>
                <a:spcPts val="0"/>
              </a:spcBef>
              <a:spcAft>
                <a:spcPts val="0"/>
              </a:spcAft>
              <a:buClr>
                <a:schemeClr val="dk1"/>
              </a:buClr>
              <a:buSzPts val="4800"/>
              <a:buFont typeface="Poppins"/>
              <a:buNone/>
            </a:pPr>
            <a:r>
              <a:rPr lang="es-MX" sz="3500" b="1">
                <a:solidFill>
                  <a:schemeClr val="lt1"/>
                </a:solidFill>
                <a:latin typeface="Poppins"/>
                <a:ea typeface="Poppins"/>
                <a:cs typeface="Poppins"/>
                <a:sym typeface="Poppins"/>
              </a:rPr>
              <a:t>Contenido</a:t>
            </a:r>
            <a:endParaRPr sz="3500" b="1">
              <a:solidFill>
                <a:schemeClr val="lt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4800"/>
              <a:buFont typeface="Poppins"/>
              <a:buNone/>
            </a:pPr>
            <a:endParaRPr sz="3500" b="1">
              <a:solidFill>
                <a:schemeClr val="lt1"/>
              </a:solidFill>
              <a:latin typeface="Poppins"/>
              <a:ea typeface="Poppins"/>
              <a:cs typeface="Poppins"/>
              <a:sym typeface="Poppins"/>
            </a:endParaRPr>
          </a:p>
          <a:p>
            <a:pPr marL="0" lvl="0" indent="0" algn="ctr" rtl="0">
              <a:lnSpc>
                <a:spcPct val="150000"/>
              </a:lnSpc>
              <a:spcBef>
                <a:spcPts val="0"/>
              </a:spcBef>
              <a:spcAft>
                <a:spcPts val="0"/>
              </a:spcAft>
              <a:buClr>
                <a:schemeClr val="dk1"/>
              </a:buClr>
              <a:buSzPts val="4800"/>
              <a:buFont typeface="Poppins"/>
              <a:buNone/>
            </a:pPr>
            <a:endParaRPr sz="3500" b="1">
              <a:solidFill>
                <a:schemeClr val="dk1"/>
              </a:solidFill>
              <a:latin typeface="Poppins"/>
              <a:ea typeface="Poppins"/>
              <a:cs typeface="Poppins"/>
              <a:sym typeface="Poppins"/>
            </a:endParaRPr>
          </a:p>
        </p:txBody>
      </p:sp>
      <p:sp>
        <p:nvSpPr>
          <p:cNvPr id="174" name="Google Shape;174;p3"/>
          <p:cNvSpPr txBox="1">
            <a:spLocks noGrp="1"/>
          </p:cNvSpPr>
          <p:nvPr>
            <p:ph type="sldNum" idx="4294967295"/>
          </p:nvPr>
        </p:nvSpPr>
        <p:spPr>
          <a:xfrm>
            <a:off x="0" y="6332538"/>
            <a:ext cx="731838" cy="525462"/>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s-MX" sz="1600">
                <a:latin typeface="Karla" panose="020B0604020202020204" charset="0"/>
              </a:rPr>
              <a:t>4</a:t>
            </a:fld>
            <a:endParaRPr sz="1600">
              <a:latin typeface="Karla" panose="020B0604020202020204" charset="0"/>
            </a:endParaRPr>
          </a:p>
        </p:txBody>
      </p:sp>
      <p:sp>
        <p:nvSpPr>
          <p:cNvPr id="38" name="Google Shape;173;p3"/>
          <p:cNvSpPr txBox="1">
            <a:spLocks/>
          </p:cNvSpPr>
          <p:nvPr/>
        </p:nvSpPr>
        <p:spPr>
          <a:xfrm>
            <a:off x="865974" y="5614500"/>
            <a:ext cx="10848975" cy="124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800"/>
              <a:buFont typeface="Calibri"/>
              <a:buNone/>
              <a:defRPr sz="6400" b="0" i="0" u="none" strike="noStrike" cap="none">
                <a:solidFill>
                  <a:schemeClr val="accen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pPr>
              <a:lnSpc>
                <a:spcPct val="150000"/>
              </a:lnSpc>
              <a:buClr>
                <a:schemeClr val="dk1"/>
              </a:buClr>
              <a:buFont typeface="Poppins"/>
              <a:buNone/>
            </a:pPr>
            <a:r>
              <a:rPr lang="es-MX" sz="3500" b="1">
                <a:solidFill>
                  <a:schemeClr val="lt1"/>
                </a:solidFill>
                <a:latin typeface="Poppins"/>
                <a:ea typeface="Poppins"/>
                <a:cs typeface="Poppins"/>
                <a:sym typeface="Poppins"/>
              </a:rPr>
              <a:t>Fecha de la encuesta: Agosto 2022</a:t>
            </a:r>
          </a:p>
          <a:p>
            <a:pPr algn="l">
              <a:lnSpc>
                <a:spcPct val="150000"/>
              </a:lnSpc>
              <a:buClr>
                <a:schemeClr val="dk1"/>
              </a:buClr>
              <a:buFont typeface="Poppins"/>
              <a:buNone/>
            </a:pPr>
            <a:endParaRPr lang="es-MX" sz="3500" b="1">
              <a:solidFill>
                <a:schemeClr val="lt1"/>
              </a:solidFill>
              <a:latin typeface="Poppins"/>
              <a:ea typeface="Poppins"/>
              <a:cs typeface="Poppins"/>
              <a:sym typeface="Poppins"/>
            </a:endParaRPr>
          </a:p>
          <a:p>
            <a:pPr>
              <a:lnSpc>
                <a:spcPct val="150000"/>
              </a:lnSpc>
              <a:buClr>
                <a:schemeClr val="dk1"/>
              </a:buClr>
              <a:buFont typeface="Poppins"/>
              <a:buNone/>
            </a:pPr>
            <a:endParaRPr lang="es-MX" sz="3500" b="1">
              <a:solidFill>
                <a:schemeClr val="dk1"/>
              </a:solidFill>
              <a:latin typeface="Poppins"/>
              <a:ea typeface="Poppins"/>
              <a:cs typeface="Poppins"/>
              <a:sym typeface="Poppins"/>
            </a:endParaRPr>
          </a:p>
        </p:txBody>
      </p:sp>
      <p:grpSp>
        <p:nvGrpSpPr>
          <p:cNvPr id="2" name="Grupo 1">
            <a:extLst>
              <a:ext uri="{FF2B5EF4-FFF2-40B4-BE49-F238E27FC236}">
                <a16:creationId xmlns:a16="http://schemas.microsoft.com/office/drawing/2014/main" id="{5DB5DB8A-0B07-4A28-B5E3-9C05B8B54627}"/>
              </a:ext>
            </a:extLst>
          </p:cNvPr>
          <p:cNvGrpSpPr/>
          <p:nvPr/>
        </p:nvGrpSpPr>
        <p:grpSpPr>
          <a:xfrm>
            <a:off x="7636557" y="177161"/>
            <a:ext cx="4078392" cy="845199"/>
            <a:chOff x="7636557" y="177161"/>
            <a:chExt cx="4078392" cy="845199"/>
          </a:xfrm>
        </p:grpSpPr>
        <p:pic>
          <p:nvPicPr>
            <p:cNvPr id="22" name="Google Shape;118;p1">
              <a:extLst>
                <a:ext uri="{FF2B5EF4-FFF2-40B4-BE49-F238E27FC236}">
                  <a16:creationId xmlns:a16="http://schemas.microsoft.com/office/drawing/2014/main" id="{1885743A-00E4-4320-AF8F-B3A29059E691}"/>
                </a:ext>
              </a:extLst>
            </p:cNvPr>
            <p:cNvPicPr preferRelativeResize="0"/>
            <p:nvPr/>
          </p:nvPicPr>
          <p:blipFill rotWithShape="1">
            <a:blip r:embed="rId3">
              <a:alphaModFix/>
            </a:blip>
            <a:srcRect/>
            <a:stretch/>
          </p:blipFill>
          <p:spPr>
            <a:xfrm>
              <a:off x="7636557" y="177161"/>
              <a:ext cx="2097268" cy="845199"/>
            </a:xfrm>
            <a:prstGeom prst="rect">
              <a:avLst/>
            </a:prstGeom>
            <a:noFill/>
            <a:ln>
              <a:noFill/>
            </a:ln>
          </p:spPr>
        </p:pic>
        <p:pic>
          <p:nvPicPr>
            <p:cNvPr id="23" name="Google Shape;119;p1">
              <a:extLst>
                <a:ext uri="{FF2B5EF4-FFF2-40B4-BE49-F238E27FC236}">
                  <a16:creationId xmlns:a16="http://schemas.microsoft.com/office/drawing/2014/main" id="{08117991-5F4D-498B-997E-6F52C8A84E4F}"/>
                </a:ext>
              </a:extLst>
            </p:cNvPr>
            <p:cNvPicPr preferRelativeResize="0"/>
            <p:nvPr/>
          </p:nvPicPr>
          <p:blipFill rotWithShape="1">
            <a:blip r:embed="rId4">
              <a:alphaModFix/>
            </a:blip>
            <a:srcRect/>
            <a:stretch/>
          </p:blipFill>
          <p:spPr>
            <a:xfrm>
              <a:off x="9983000" y="207553"/>
              <a:ext cx="1731949" cy="794659"/>
            </a:xfrm>
            <a:prstGeom prst="rect">
              <a:avLst/>
            </a:prstGeom>
            <a:noFill/>
            <a:ln>
              <a:noFill/>
            </a:ln>
          </p:spPr>
        </p:pic>
      </p:grpSp>
      <p:graphicFrame>
        <p:nvGraphicFramePr>
          <p:cNvPr id="3" name="Diagrama 2">
            <a:extLst>
              <a:ext uri="{FF2B5EF4-FFF2-40B4-BE49-F238E27FC236}">
                <a16:creationId xmlns:a16="http://schemas.microsoft.com/office/drawing/2014/main" id="{2B38B2FC-5173-49EE-9869-C127247A8AD6}"/>
              </a:ext>
            </a:extLst>
          </p:cNvPr>
          <p:cNvGraphicFramePr/>
          <p:nvPr>
            <p:extLst>
              <p:ext uri="{D42A27DB-BD31-4B8C-83A1-F6EECF244321}">
                <p14:modId xmlns:p14="http://schemas.microsoft.com/office/powerpoint/2010/main" val="2317911591"/>
              </p:ext>
            </p:extLst>
          </p:nvPr>
        </p:nvGraphicFramePr>
        <p:xfrm>
          <a:off x="2032000" y="1917290"/>
          <a:ext cx="8232877" cy="34068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d18e5c40bf_0_296"/>
          <p:cNvSpPr txBox="1">
            <a:spLocks noGrp="1"/>
          </p:cNvSpPr>
          <p:nvPr>
            <p:ph type="title"/>
          </p:nvPr>
        </p:nvSpPr>
        <p:spPr>
          <a:xfrm>
            <a:off x="1182200" y="531200"/>
            <a:ext cx="9827700" cy="11433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s-MX" sz="4000" b="1" dirty="0">
                <a:solidFill>
                  <a:schemeClr val="lt1"/>
                </a:solidFill>
                <a:latin typeface="Poppins"/>
                <a:ea typeface="Poppins"/>
                <a:cs typeface="Poppins"/>
                <a:sym typeface="Poppins"/>
              </a:rPr>
              <a:t>Estudiantes de las IES aliadas:</a:t>
            </a:r>
            <a:endParaRPr sz="4000" b="1" dirty="0">
              <a:solidFill>
                <a:schemeClr val="lt1"/>
              </a:solidFill>
              <a:latin typeface="Poppins"/>
              <a:ea typeface="Poppins"/>
              <a:cs typeface="Poppins"/>
              <a:sym typeface="Poppins"/>
            </a:endParaRPr>
          </a:p>
        </p:txBody>
      </p:sp>
      <p:sp>
        <p:nvSpPr>
          <p:cNvPr id="167" name="Google Shape;167;gd18e5c40bf_0_296"/>
          <p:cNvSpPr txBox="1">
            <a:spLocks noGrp="1"/>
          </p:cNvSpPr>
          <p:nvPr>
            <p:ph type="body" idx="1"/>
          </p:nvPr>
        </p:nvSpPr>
        <p:spPr>
          <a:xfrm>
            <a:off x="1254950" y="1953001"/>
            <a:ext cx="5217288" cy="4436400"/>
          </a:xfrm>
          <a:prstGeom prst="rect">
            <a:avLst/>
          </a:prstGeom>
          <a:noFill/>
          <a:ln>
            <a:noFill/>
          </a:ln>
        </p:spPr>
        <p:txBody>
          <a:bodyPr spcFirstLastPara="1" wrap="square" lIns="121900" tIns="121900" rIns="121900" bIns="121900" anchor="t" anchorCtr="0">
            <a:noAutofit/>
          </a:bodyPr>
          <a:lstStyle/>
          <a:p>
            <a:pPr marL="609600" indent="-469900">
              <a:buSzPts val="2600"/>
              <a:buFont typeface="Poppins"/>
              <a:buChar char="◆"/>
            </a:pPr>
            <a:r>
              <a:rPr lang="en-US" sz="2100" dirty="0" err="1">
                <a:latin typeface="Poppins"/>
                <a:ea typeface="Poppins"/>
                <a:cs typeface="Poppins"/>
                <a:sym typeface="Poppins"/>
              </a:rPr>
              <a:t>Arantxa</a:t>
            </a:r>
            <a:r>
              <a:rPr lang="en-US" sz="2100" dirty="0">
                <a:latin typeface="Poppins"/>
                <a:ea typeface="Poppins"/>
                <a:cs typeface="Poppins"/>
                <a:sym typeface="Poppins"/>
              </a:rPr>
              <a:t> </a:t>
            </a:r>
            <a:r>
              <a:rPr lang="en-US" sz="2100" dirty="0" err="1">
                <a:latin typeface="Poppins"/>
                <a:ea typeface="Poppins"/>
                <a:cs typeface="Poppins"/>
                <a:sym typeface="Poppins"/>
              </a:rPr>
              <a:t>Carvallar</a:t>
            </a:r>
            <a:r>
              <a:rPr lang="en-US" sz="2100" dirty="0">
                <a:latin typeface="Poppins"/>
                <a:ea typeface="Poppins"/>
                <a:cs typeface="Poppins"/>
                <a:sym typeface="Poppins"/>
              </a:rPr>
              <a:t>, Derecho-UNE</a:t>
            </a:r>
            <a:endParaRPr lang="es-MX" sz="2100" dirty="0">
              <a:latin typeface="Poppins"/>
              <a:ea typeface="Poppins"/>
              <a:cs typeface="Poppins"/>
              <a:sym typeface="Poppins"/>
            </a:endParaRPr>
          </a:p>
          <a:p>
            <a:pPr marL="609600" indent="-469900">
              <a:buSzPts val="2600"/>
              <a:buFont typeface="Poppins"/>
              <a:buChar char="◆"/>
            </a:pPr>
            <a:r>
              <a:rPr lang="en-US" sz="2100" dirty="0">
                <a:latin typeface="Poppins"/>
                <a:ea typeface="Poppins"/>
                <a:cs typeface="Poppins"/>
                <a:sym typeface="Poppins"/>
              </a:rPr>
              <a:t>Cecilia Cardozo, Derecho-UNA</a:t>
            </a:r>
          </a:p>
          <a:p>
            <a:pPr marL="609600" lvl="0" indent="-469900" algn="l" rtl="0">
              <a:lnSpc>
                <a:spcPct val="100000"/>
              </a:lnSpc>
              <a:spcBef>
                <a:spcPts val="800"/>
              </a:spcBef>
              <a:spcAft>
                <a:spcPts val="0"/>
              </a:spcAft>
              <a:buSzPts val="2600"/>
              <a:buFont typeface="Poppins"/>
              <a:buChar char="◆"/>
            </a:pPr>
            <a:r>
              <a:rPr lang="en-US" sz="2100" dirty="0">
                <a:latin typeface="Poppins"/>
                <a:ea typeface="Poppins"/>
                <a:cs typeface="Poppins"/>
                <a:sym typeface="Poppins"/>
              </a:rPr>
              <a:t>Cecilia Llano, Derecho-UNA</a:t>
            </a:r>
          </a:p>
          <a:p>
            <a:pPr marL="609600" lvl="0" indent="-469900" algn="l" rtl="0">
              <a:lnSpc>
                <a:spcPct val="100000"/>
              </a:lnSpc>
              <a:spcBef>
                <a:spcPts val="800"/>
              </a:spcBef>
              <a:spcAft>
                <a:spcPts val="0"/>
              </a:spcAft>
              <a:buSzPts val="2600"/>
              <a:buFont typeface="Poppins"/>
              <a:buChar char="◆"/>
            </a:pPr>
            <a:r>
              <a:rPr lang="en-US" sz="2100" dirty="0">
                <a:latin typeface="Poppins"/>
                <a:ea typeface="Poppins"/>
                <a:cs typeface="Poppins"/>
                <a:sym typeface="Poppins"/>
              </a:rPr>
              <a:t>Hugo Mendoza, Derecho-UNA</a:t>
            </a:r>
          </a:p>
          <a:p>
            <a:pPr marL="609600" lvl="0" indent="-469900" algn="l" rtl="0">
              <a:lnSpc>
                <a:spcPct val="100000"/>
              </a:lnSpc>
              <a:spcBef>
                <a:spcPts val="800"/>
              </a:spcBef>
              <a:spcAft>
                <a:spcPts val="0"/>
              </a:spcAft>
              <a:buSzPts val="2600"/>
              <a:buFont typeface="Poppins"/>
              <a:buChar char="◆"/>
            </a:pPr>
            <a:endParaRPr lang="es-MX" sz="2100" dirty="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endParaRPr sz="1800" dirty="0">
              <a:latin typeface="Poppins"/>
              <a:ea typeface="Poppins"/>
              <a:cs typeface="Poppins"/>
              <a:sym typeface="Poppins"/>
            </a:endParaRPr>
          </a:p>
          <a:p>
            <a:pPr marL="609600" lvl="0" indent="-304800" algn="l" rtl="0">
              <a:lnSpc>
                <a:spcPct val="100000"/>
              </a:lnSpc>
              <a:spcBef>
                <a:spcPts val="800"/>
              </a:spcBef>
              <a:spcAft>
                <a:spcPts val="0"/>
              </a:spcAft>
              <a:buSzPts val="3200"/>
              <a:buNone/>
            </a:pPr>
            <a:endParaRPr dirty="0"/>
          </a:p>
        </p:txBody>
      </p:sp>
      <p:sp>
        <p:nvSpPr>
          <p:cNvPr id="168" name="Google Shape;168;gd18e5c40bf_0_296"/>
          <p:cNvSpPr txBox="1">
            <a:spLocks noGrp="1"/>
          </p:cNvSpPr>
          <p:nvPr>
            <p:ph type="sldNum" idx="12"/>
          </p:nvPr>
        </p:nvSpPr>
        <p:spPr>
          <a:xfrm>
            <a:off x="36163" y="6333135"/>
            <a:ext cx="731700" cy="524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600"/>
              <a:buNone/>
            </a:pPr>
            <a:fld id="{00000000-1234-1234-1234-123412341234}" type="slidenum">
              <a:rPr lang="es-MX"/>
              <a:t>40</a:t>
            </a:fld>
            <a:endParaRPr/>
          </a:p>
        </p:txBody>
      </p:sp>
      <p:grpSp>
        <p:nvGrpSpPr>
          <p:cNvPr id="8" name="Grupo 7">
            <a:extLst>
              <a:ext uri="{FF2B5EF4-FFF2-40B4-BE49-F238E27FC236}">
                <a16:creationId xmlns:a16="http://schemas.microsoft.com/office/drawing/2014/main" id="{DC6CBDA4-EDBE-4559-B50F-C4215CDAF7C5}"/>
              </a:ext>
            </a:extLst>
          </p:cNvPr>
          <p:cNvGrpSpPr/>
          <p:nvPr/>
        </p:nvGrpSpPr>
        <p:grpSpPr>
          <a:xfrm>
            <a:off x="996568" y="5632980"/>
            <a:ext cx="4268594" cy="824006"/>
            <a:chOff x="767863" y="5375517"/>
            <a:chExt cx="4268594" cy="824006"/>
          </a:xfrm>
        </p:grpSpPr>
        <p:pic>
          <p:nvPicPr>
            <p:cNvPr id="9" name="Imagen 8">
              <a:extLst>
                <a:ext uri="{FF2B5EF4-FFF2-40B4-BE49-F238E27FC236}">
                  <a16:creationId xmlns:a16="http://schemas.microsoft.com/office/drawing/2014/main" id="{470A22F2-5CD8-4CEC-AEDB-2935FA1A646A}"/>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0" name="Imagen 9">
              <a:extLst>
                <a:ext uri="{FF2B5EF4-FFF2-40B4-BE49-F238E27FC236}">
                  <a16:creationId xmlns:a16="http://schemas.microsoft.com/office/drawing/2014/main" id="{8E8746B6-952F-4670-9F2A-3F15CD54A6AC}"/>
                </a:ext>
              </a:extLst>
            </p:cNvPr>
            <p:cNvPicPr>
              <a:picLocks noChangeAspect="1"/>
            </p:cNvPicPr>
            <p:nvPr/>
          </p:nvPicPr>
          <p:blipFill>
            <a:blip r:embed="rId4"/>
            <a:stretch>
              <a:fillRect/>
            </a:stretch>
          </p:blipFill>
          <p:spPr>
            <a:xfrm>
              <a:off x="767863" y="5375517"/>
              <a:ext cx="2044680" cy="824006"/>
            </a:xfrm>
            <a:prstGeom prst="rect">
              <a:avLst/>
            </a:prstGeom>
          </p:spPr>
        </p:pic>
      </p:grpSp>
    </p:spTree>
    <p:extLst>
      <p:ext uri="{BB962C8B-B14F-4D97-AF65-F5344CB8AC3E}">
        <p14:creationId xmlns:p14="http://schemas.microsoft.com/office/powerpoint/2010/main" val="469798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d18e5c40bf_0_296"/>
          <p:cNvSpPr txBox="1">
            <a:spLocks noGrp="1"/>
          </p:cNvSpPr>
          <p:nvPr>
            <p:ph type="title"/>
          </p:nvPr>
        </p:nvSpPr>
        <p:spPr>
          <a:xfrm>
            <a:off x="1182200" y="531200"/>
            <a:ext cx="9827700" cy="11433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s-MX" sz="4000" b="1">
                <a:solidFill>
                  <a:schemeClr val="lt1"/>
                </a:solidFill>
                <a:latin typeface="Poppins"/>
                <a:ea typeface="Poppins"/>
                <a:cs typeface="Poppins"/>
                <a:sym typeface="Poppins"/>
              </a:rPr>
              <a:t>Apoyo del ID:</a:t>
            </a:r>
            <a:endParaRPr sz="4000" b="1">
              <a:solidFill>
                <a:schemeClr val="lt1"/>
              </a:solidFill>
              <a:latin typeface="Poppins"/>
              <a:ea typeface="Poppins"/>
              <a:cs typeface="Poppins"/>
              <a:sym typeface="Poppins"/>
            </a:endParaRPr>
          </a:p>
        </p:txBody>
      </p:sp>
      <p:sp>
        <p:nvSpPr>
          <p:cNvPr id="167" name="Google Shape;167;gd18e5c40bf_0_296"/>
          <p:cNvSpPr txBox="1">
            <a:spLocks noGrp="1"/>
          </p:cNvSpPr>
          <p:nvPr>
            <p:ph type="body" idx="1"/>
          </p:nvPr>
        </p:nvSpPr>
        <p:spPr>
          <a:xfrm>
            <a:off x="1128170" y="1890400"/>
            <a:ext cx="4374638" cy="4436400"/>
          </a:xfrm>
          <a:prstGeom prst="rect">
            <a:avLst/>
          </a:prstGeom>
          <a:noFill/>
          <a:ln>
            <a:noFill/>
          </a:ln>
        </p:spPr>
        <p:txBody>
          <a:bodyPr spcFirstLastPara="1" wrap="square" lIns="121900" tIns="121900" rIns="121900" bIns="121900" anchor="t" anchorCtr="0">
            <a:noAutofit/>
          </a:bodyPr>
          <a:lstStyle/>
          <a:p>
            <a:pPr marL="139700" indent="0">
              <a:buSzPts val="2600"/>
              <a:buNone/>
            </a:pPr>
            <a:r>
              <a:rPr lang="pt-BR" sz="2100">
                <a:latin typeface="Poppins"/>
                <a:ea typeface="Poppins"/>
                <a:cs typeface="Poppins"/>
                <a:sym typeface="Poppins"/>
              </a:rPr>
              <a:t>Docentes de </a:t>
            </a:r>
            <a:r>
              <a:rPr lang="pt-BR" sz="2100" err="1">
                <a:latin typeface="Poppins"/>
                <a:ea typeface="Poppins"/>
                <a:cs typeface="Poppins"/>
                <a:sym typeface="Poppins"/>
              </a:rPr>
              <a:t>apoyo</a:t>
            </a:r>
            <a:r>
              <a:rPr lang="pt-BR" sz="2100">
                <a:latin typeface="Poppins"/>
                <a:ea typeface="Poppins"/>
                <a:cs typeface="Poppins"/>
                <a:sym typeface="Poppins"/>
              </a:rPr>
              <a:t>: </a:t>
            </a:r>
          </a:p>
          <a:p>
            <a:pPr marL="139700" indent="0">
              <a:buSzPts val="2600"/>
              <a:buNone/>
            </a:pPr>
            <a:endParaRPr lang="pt-BR" sz="2100">
              <a:latin typeface="Poppins"/>
              <a:ea typeface="Poppins"/>
              <a:cs typeface="Poppins"/>
              <a:sym typeface="Poppins"/>
            </a:endParaRPr>
          </a:p>
          <a:p>
            <a:pPr marL="609600" indent="-469900">
              <a:buSzPts val="2600"/>
              <a:buFont typeface="Poppins"/>
              <a:buChar char="◆"/>
            </a:pPr>
            <a:r>
              <a:rPr lang="pt-BR" sz="2100">
                <a:latin typeface="Poppins"/>
                <a:ea typeface="Poppins"/>
                <a:cs typeface="Poppins"/>
                <a:sym typeface="Poppins"/>
              </a:rPr>
              <a:t>Andrés </a:t>
            </a:r>
            <a:r>
              <a:rPr lang="pt-BR" sz="2100" err="1">
                <a:latin typeface="Poppins"/>
                <a:ea typeface="Poppins"/>
                <a:cs typeface="Poppins"/>
                <a:sym typeface="Poppins"/>
              </a:rPr>
              <a:t>Carrizosa</a:t>
            </a:r>
            <a:endParaRPr lang="pt-BR" sz="2100">
              <a:latin typeface="Poppins"/>
              <a:ea typeface="Poppins"/>
              <a:cs typeface="Poppins"/>
              <a:sym typeface="Poppins"/>
            </a:endParaRPr>
          </a:p>
          <a:p>
            <a:pPr marL="609600" indent="-469900">
              <a:buSzPts val="2600"/>
              <a:buFont typeface="Poppins"/>
              <a:buChar char="◆"/>
            </a:pPr>
            <a:r>
              <a:rPr lang="pt-BR" sz="2100">
                <a:latin typeface="Poppins"/>
                <a:ea typeface="Poppins"/>
                <a:cs typeface="Poppins"/>
                <a:sym typeface="Poppins"/>
              </a:rPr>
              <a:t>Jorge Chamorro</a:t>
            </a:r>
            <a:endParaRPr lang="pt-BR" sz="1800">
              <a:latin typeface="Poppins"/>
              <a:ea typeface="Poppins"/>
              <a:cs typeface="Poppins"/>
              <a:sym typeface="Poppins"/>
            </a:endParaRPr>
          </a:p>
          <a:p>
            <a:pPr marL="609600" lvl="0" indent="-469900">
              <a:buSzPts val="2600"/>
              <a:buFont typeface="Poppins"/>
              <a:buChar char="◆"/>
            </a:pPr>
            <a:r>
              <a:rPr lang="pt-BR" sz="2100">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rPr>
              <a:t>José </a:t>
            </a:r>
            <a:r>
              <a:rPr lang="pt-BR" sz="2100">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rPr>
              <a:t>R. </a:t>
            </a:r>
            <a:r>
              <a:rPr lang="pt-BR" sz="2100" err="1">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rPr>
              <a:t>Molinas</a:t>
            </a:r>
            <a:r>
              <a:rPr lang="pt-BR" sz="2100">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rPr>
              <a:t> Vega</a:t>
            </a:r>
          </a:p>
          <a:p>
            <a:pPr marL="139700" lvl="0" indent="0">
              <a:buSzPts val="2600"/>
              <a:buNone/>
            </a:pPr>
            <a:endParaRPr lang="pt-BR" sz="2100">
              <a:latin typeface="Poppins"/>
              <a:ea typeface="Poppins"/>
              <a:cs typeface="Poppins"/>
              <a:sym typeface="Poppins"/>
            </a:endParaRPr>
          </a:p>
          <a:p>
            <a:pPr marL="609600" lvl="0" indent="-469900">
              <a:buSzPts val="2600"/>
              <a:buFont typeface="Poppins"/>
              <a:buChar char="◆"/>
            </a:pPr>
            <a:endParaRPr lang="pt-BR" sz="1800">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endParaRPr>
          </a:p>
          <a:p>
            <a:pPr marL="609600" lvl="0" indent="-469900" algn="l" rtl="0">
              <a:lnSpc>
                <a:spcPct val="100000"/>
              </a:lnSpc>
              <a:spcBef>
                <a:spcPts val="800"/>
              </a:spcBef>
              <a:spcAft>
                <a:spcPts val="0"/>
              </a:spcAft>
              <a:buSzPts val="2600"/>
              <a:buFont typeface="Poppins"/>
              <a:buChar char="◆"/>
            </a:pPr>
            <a:endParaRPr lang="pt-BR" sz="2100">
              <a:latin typeface="Poppins"/>
              <a:ea typeface="Poppins"/>
              <a:cs typeface="Poppins"/>
              <a:sym typeface="Poppins"/>
            </a:endParaRPr>
          </a:p>
          <a:p>
            <a:pPr marL="609600" lvl="0" indent="-469900" algn="l" rtl="0">
              <a:lnSpc>
                <a:spcPct val="100000"/>
              </a:lnSpc>
              <a:spcBef>
                <a:spcPts val="800"/>
              </a:spcBef>
              <a:spcAft>
                <a:spcPts val="0"/>
              </a:spcAft>
              <a:buSzPts val="2600"/>
              <a:buFont typeface="Poppins"/>
              <a:buChar char="◆"/>
            </a:pPr>
            <a:endParaRPr lang="pt-BR" sz="1800">
              <a:latin typeface="Poppins"/>
              <a:ea typeface="Poppins"/>
              <a:cs typeface="Poppins"/>
              <a:sym typeface="Poppins"/>
            </a:endParaRPr>
          </a:p>
          <a:p>
            <a:pPr marL="609600" lvl="0" indent="-304800" algn="l" rtl="0">
              <a:lnSpc>
                <a:spcPct val="100000"/>
              </a:lnSpc>
              <a:spcBef>
                <a:spcPts val="800"/>
              </a:spcBef>
              <a:spcAft>
                <a:spcPts val="0"/>
              </a:spcAft>
              <a:buSzPts val="3200"/>
              <a:buNone/>
            </a:pPr>
            <a:endParaRPr lang="pt-BR"/>
          </a:p>
        </p:txBody>
      </p:sp>
      <p:sp>
        <p:nvSpPr>
          <p:cNvPr id="168" name="Google Shape;168;gd18e5c40bf_0_296"/>
          <p:cNvSpPr txBox="1">
            <a:spLocks noGrp="1"/>
          </p:cNvSpPr>
          <p:nvPr>
            <p:ph type="sldNum" idx="12"/>
          </p:nvPr>
        </p:nvSpPr>
        <p:spPr>
          <a:xfrm>
            <a:off x="36163" y="6333135"/>
            <a:ext cx="731700" cy="524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600"/>
              <a:buNone/>
            </a:pPr>
            <a:fld id="{00000000-1234-1234-1234-123412341234}" type="slidenum">
              <a:rPr lang="es-MX"/>
              <a:t>41</a:t>
            </a:fld>
            <a:endParaRPr/>
          </a:p>
        </p:txBody>
      </p:sp>
      <p:grpSp>
        <p:nvGrpSpPr>
          <p:cNvPr id="7" name="Grupo 6">
            <a:extLst>
              <a:ext uri="{FF2B5EF4-FFF2-40B4-BE49-F238E27FC236}">
                <a16:creationId xmlns:a16="http://schemas.microsoft.com/office/drawing/2014/main" id="{D958D40F-B3E5-4927-81A5-997DC9C95466}"/>
              </a:ext>
            </a:extLst>
          </p:cNvPr>
          <p:cNvGrpSpPr/>
          <p:nvPr/>
        </p:nvGrpSpPr>
        <p:grpSpPr>
          <a:xfrm>
            <a:off x="1128170" y="5685574"/>
            <a:ext cx="4268594" cy="824006"/>
            <a:chOff x="767863" y="5375517"/>
            <a:chExt cx="4268594" cy="824006"/>
          </a:xfrm>
        </p:grpSpPr>
        <p:pic>
          <p:nvPicPr>
            <p:cNvPr id="8" name="Imagen 7">
              <a:extLst>
                <a:ext uri="{FF2B5EF4-FFF2-40B4-BE49-F238E27FC236}">
                  <a16:creationId xmlns:a16="http://schemas.microsoft.com/office/drawing/2014/main" id="{7A97D569-9309-4051-B953-2CB038FD1ADB}"/>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9" name="Imagen 8">
              <a:extLst>
                <a:ext uri="{FF2B5EF4-FFF2-40B4-BE49-F238E27FC236}">
                  <a16:creationId xmlns:a16="http://schemas.microsoft.com/office/drawing/2014/main" id="{6909A8EC-1276-40A3-80E2-5E2618BE934D}"/>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1" name="Google Shape;167;gd18e5c40bf_0_296">
            <a:extLst>
              <a:ext uri="{FF2B5EF4-FFF2-40B4-BE49-F238E27FC236}">
                <a16:creationId xmlns:a16="http://schemas.microsoft.com/office/drawing/2014/main" id="{6EF64427-28C0-45F5-9DFD-8F6C14E7D89F}"/>
              </a:ext>
            </a:extLst>
          </p:cNvPr>
          <p:cNvSpPr txBox="1">
            <a:spLocks/>
          </p:cNvSpPr>
          <p:nvPr/>
        </p:nvSpPr>
        <p:spPr>
          <a:xfrm>
            <a:off x="6689192" y="1890400"/>
            <a:ext cx="4374638" cy="443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800"/>
              </a:spcBef>
              <a:spcAft>
                <a:spcPts val="0"/>
              </a:spcAft>
              <a:buClr>
                <a:srgbClr val="262626"/>
              </a:buClr>
              <a:buSzPts val="3200"/>
              <a:buFont typeface="Arial"/>
              <a:buChar char="◆"/>
              <a:defRPr sz="2400" b="0" i="0" u="none" strike="noStrike" cap="none">
                <a:solidFill>
                  <a:srgbClr val="262626"/>
                </a:solidFill>
                <a:latin typeface="Calibri"/>
                <a:ea typeface="Calibri"/>
                <a:cs typeface="Calibri"/>
                <a:sym typeface="Calibri"/>
              </a:defRPr>
            </a:lvl1pPr>
            <a:lvl2pPr marL="914400" marR="0" lvl="1" indent="-431800" algn="l" rtl="0">
              <a:lnSpc>
                <a:spcPct val="100000"/>
              </a:lnSpc>
              <a:spcBef>
                <a:spcPts val="0"/>
              </a:spcBef>
              <a:spcAft>
                <a:spcPts val="0"/>
              </a:spcAft>
              <a:buClr>
                <a:srgbClr val="262626"/>
              </a:buClr>
              <a:buSzPts val="3200"/>
              <a:buFont typeface="Arial"/>
              <a:buChar char="◆"/>
              <a:defRPr sz="2400" b="0" i="0" u="none" strike="noStrike" cap="none">
                <a:solidFill>
                  <a:srgbClr val="262626"/>
                </a:solidFill>
                <a:latin typeface="Calibri"/>
                <a:ea typeface="Calibri"/>
                <a:cs typeface="Calibri"/>
                <a:sym typeface="Calibri"/>
              </a:defRPr>
            </a:lvl2pPr>
            <a:lvl3pPr marL="1371600" marR="0" lvl="2" indent="-431800" algn="l" rtl="0">
              <a:lnSpc>
                <a:spcPct val="100000"/>
              </a:lnSpc>
              <a:spcBef>
                <a:spcPts val="0"/>
              </a:spcBef>
              <a:spcAft>
                <a:spcPts val="0"/>
              </a:spcAft>
              <a:buClr>
                <a:srgbClr val="262626"/>
              </a:buClr>
              <a:buSzPts val="3200"/>
              <a:buFont typeface="Arial"/>
              <a:buChar char="◇"/>
              <a:defRPr sz="2000" b="0" i="1" u="none" strike="noStrike" cap="none">
                <a:solidFill>
                  <a:srgbClr val="262626"/>
                </a:solidFill>
                <a:latin typeface="Calibri"/>
                <a:ea typeface="Calibri"/>
                <a:cs typeface="Calibri"/>
                <a:sym typeface="Calibri"/>
              </a:defRPr>
            </a:lvl3pPr>
            <a:lvl4pPr marL="1828800" marR="0" lvl="3"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4pPr>
            <a:lvl5pPr marL="2286000" marR="0" lvl="4"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5pPr>
            <a:lvl6pPr marL="2743200" marR="0" lvl="5"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6pPr>
            <a:lvl7pPr marL="3200400" marR="0" lvl="6"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7pPr>
            <a:lvl8pPr marL="3657600" marR="0" lvl="7"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8pPr>
            <a:lvl9pPr marL="4114800" marR="0" lvl="8" indent="-431800" algn="l" rtl="0">
              <a:lnSpc>
                <a:spcPct val="100000"/>
              </a:lnSpc>
              <a:spcBef>
                <a:spcPts val="0"/>
              </a:spcBef>
              <a:spcAft>
                <a:spcPts val="0"/>
              </a:spcAft>
              <a:buClr>
                <a:srgbClr val="262626"/>
              </a:buClr>
              <a:buSzPts val="3200"/>
              <a:buFont typeface="Arial"/>
              <a:buChar char="■"/>
              <a:defRPr sz="1800" b="0" i="0" u="none" strike="noStrike" cap="none">
                <a:solidFill>
                  <a:srgbClr val="262626"/>
                </a:solidFill>
                <a:latin typeface="Calibri"/>
                <a:ea typeface="Calibri"/>
                <a:cs typeface="Calibri"/>
                <a:sym typeface="Calibri"/>
              </a:defRPr>
            </a:lvl9pPr>
          </a:lstStyle>
          <a:p>
            <a:pPr marL="139700" indent="0">
              <a:buSzPts val="2600"/>
              <a:buFont typeface="Arial"/>
              <a:buNone/>
            </a:pPr>
            <a:r>
              <a:rPr lang="pt-BR" sz="2100" err="1">
                <a:latin typeface="Poppins"/>
                <a:ea typeface="Poppins"/>
                <a:cs typeface="Poppins"/>
                <a:sym typeface="Poppins"/>
              </a:rPr>
              <a:t>Apoyo</a:t>
            </a:r>
            <a:r>
              <a:rPr lang="pt-BR" sz="2100">
                <a:latin typeface="Poppins"/>
                <a:ea typeface="Poppins"/>
                <a:cs typeface="Poppins"/>
                <a:sym typeface="Poppins"/>
              </a:rPr>
              <a:t> comunicacional: </a:t>
            </a:r>
          </a:p>
          <a:p>
            <a:pPr marL="139700" indent="0">
              <a:buSzPts val="2600"/>
              <a:buFont typeface="Arial"/>
              <a:buNone/>
            </a:pPr>
            <a:endParaRPr lang="pt-BR" sz="2100">
              <a:latin typeface="Poppins"/>
              <a:ea typeface="Poppins"/>
              <a:cs typeface="Poppins"/>
              <a:sym typeface="Poppins"/>
            </a:endParaRPr>
          </a:p>
          <a:p>
            <a:pPr marL="609600" indent="-469900">
              <a:buSzPts val="2600"/>
              <a:buFont typeface="Poppins"/>
              <a:buChar char="◆"/>
            </a:pPr>
            <a:r>
              <a:rPr lang="pt-BR" sz="2100">
                <a:latin typeface="Poppins"/>
                <a:ea typeface="Poppins"/>
                <a:cs typeface="Poppins"/>
                <a:sym typeface="Poppins"/>
              </a:rPr>
              <a:t>Melissa </a:t>
            </a:r>
            <a:r>
              <a:rPr lang="pt-BR" sz="2100" err="1">
                <a:latin typeface="Poppins"/>
                <a:ea typeface="Poppins"/>
                <a:cs typeface="Poppins"/>
                <a:sym typeface="Poppins"/>
              </a:rPr>
              <a:t>Olavarrieta</a:t>
            </a:r>
            <a:endParaRPr lang="pt-BR" sz="2100">
              <a:latin typeface="Poppins"/>
              <a:ea typeface="Poppins"/>
              <a:cs typeface="Poppins"/>
              <a:sym typeface="Poppins"/>
            </a:endParaRPr>
          </a:p>
          <a:p>
            <a:pPr marL="609600" indent="-469900">
              <a:buSzPts val="2600"/>
              <a:buFont typeface="Poppins"/>
              <a:buChar char="◆"/>
            </a:pPr>
            <a:r>
              <a:rPr lang="pt-BR" sz="2100">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rPr>
              <a:t>Jorge Torres</a:t>
            </a:r>
            <a:endParaRPr lang="pt-BR" sz="1800">
              <a:latin typeface="Poppins"/>
              <a:ea typeface="Poppins"/>
              <a:cs typeface="Poppins"/>
              <a:sym typeface="Poppi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0"/>
                </a:ext>
              </a:extLst>
            </a:endParaRPr>
          </a:p>
          <a:p>
            <a:pPr marL="609600" indent="-469900">
              <a:buSzPts val="2600"/>
              <a:buFont typeface="Poppins"/>
              <a:buChar char="◆"/>
            </a:pPr>
            <a:endParaRPr lang="pt-BR" sz="2100">
              <a:latin typeface="Poppins"/>
              <a:ea typeface="Poppins"/>
              <a:cs typeface="Poppins"/>
              <a:sym typeface="Poppins"/>
            </a:endParaRPr>
          </a:p>
          <a:p>
            <a:pPr marL="609600" indent="-469900">
              <a:buSzPts val="2600"/>
              <a:buFont typeface="Poppins"/>
              <a:buChar char="◆"/>
            </a:pPr>
            <a:endParaRPr lang="pt-BR" sz="1800">
              <a:latin typeface="Poppins"/>
              <a:ea typeface="Poppins"/>
              <a:cs typeface="Poppins"/>
              <a:sym typeface="Poppins"/>
            </a:endParaRPr>
          </a:p>
          <a:p>
            <a:pPr marL="609600" indent="-304800">
              <a:buFont typeface="Arial"/>
              <a:buNone/>
            </a:pPr>
            <a:endParaRPr lang="pt-BR"/>
          </a:p>
        </p:txBody>
      </p:sp>
    </p:spTree>
    <p:extLst>
      <p:ext uri="{BB962C8B-B14F-4D97-AF65-F5344CB8AC3E}">
        <p14:creationId xmlns:p14="http://schemas.microsoft.com/office/powerpoint/2010/main" val="1288914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d18e5c40bf_0_869"/>
          <p:cNvSpPr txBox="1">
            <a:spLocks noGrp="1"/>
          </p:cNvSpPr>
          <p:nvPr>
            <p:ph type="ctrTitle"/>
          </p:nvPr>
        </p:nvSpPr>
        <p:spPr>
          <a:xfrm>
            <a:off x="157129" y="1969112"/>
            <a:ext cx="8986871" cy="1243500"/>
          </a:xfrm>
          <a:prstGeom prst="rect">
            <a:avLst/>
          </a:prstGeom>
          <a:noFill/>
          <a:ln>
            <a:noFill/>
          </a:ln>
        </p:spPr>
        <p:txBody>
          <a:bodyPr spcFirstLastPara="1" wrap="square" lIns="121900" tIns="121900" rIns="121900" bIns="121900" anchor="t" anchorCtr="0">
            <a:noAutofit/>
          </a:bodyPr>
          <a:lstStyle/>
          <a:p>
            <a:pPr marL="0" lvl="0" indent="0" rtl="0">
              <a:lnSpc>
                <a:spcPct val="150000"/>
              </a:lnSpc>
              <a:spcBef>
                <a:spcPts val="0"/>
              </a:spcBef>
              <a:spcAft>
                <a:spcPts val="0"/>
              </a:spcAft>
              <a:buClr>
                <a:schemeClr val="dk1"/>
              </a:buClr>
              <a:buSzPts val="4800"/>
              <a:buFont typeface="Poppins"/>
              <a:buNone/>
            </a:pPr>
            <a:r>
              <a:rPr lang="es-MX" sz="3500" b="1">
                <a:solidFill>
                  <a:schemeClr val="lt1"/>
                </a:solidFill>
                <a:latin typeface="Poppins"/>
                <a:ea typeface="Poppins"/>
                <a:cs typeface="Poppins"/>
                <a:sym typeface="Poppins"/>
              </a:rPr>
              <a:t>Sección 1: CARACTERIZACIÓN</a:t>
            </a:r>
            <a:br>
              <a:rPr lang="es-MX" sz="3500" b="1">
                <a:solidFill>
                  <a:schemeClr val="lt1"/>
                </a:solidFill>
                <a:latin typeface="Poppins"/>
                <a:ea typeface="Poppins"/>
                <a:cs typeface="Poppins"/>
                <a:sym typeface="Poppins"/>
              </a:rPr>
            </a:br>
            <a:r>
              <a:rPr lang="es-MX" sz="2400">
                <a:solidFill>
                  <a:schemeClr val="lt1"/>
                </a:solidFill>
                <a:latin typeface="Poppins"/>
                <a:ea typeface="Poppins"/>
                <a:cs typeface="Poppins"/>
                <a:sym typeface="Poppins"/>
              </a:rPr>
              <a:t>Sexo, nivel académico, </a:t>
            </a:r>
            <a:br>
              <a:rPr lang="es-MX" sz="2400">
                <a:solidFill>
                  <a:schemeClr val="lt1"/>
                </a:solidFill>
                <a:latin typeface="Poppins"/>
                <a:ea typeface="Poppins"/>
                <a:cs typeface="Poppins"/>
                <a:sym typeface="Poppins"/>
              </a:rPr>
            </a:br>
            <a:r>
              <a:rPr lang="es-MX" sz="2400">
                <a:solidFill>
                  <a:schemeClr val="lt1"/>
                </a:solidFill>
                <a:latin typeface="Poppins"/>
                <a:ea typeface="Poppins"/>
                <a:cs typeface="Poppins"/>
                <a:sym typeface="Poppins"/>
              </a:rPr>
              <a:t>situación socioeconómica, poblaciones vulnerables y afinidad política</a:t>
            </a:r>
            <a:endParaRPr sz="2400">
              <a:solidFill>
                <a:schemeClr val="lt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4800"/>
              <a:buFont typeface="Poppins"/>
              <a:buNone/>
            </a:pPr>
            <a:endParaRPr sz="3500" b="1">
              <a:solidFill>
                <a:schemeClr val="lt1"/>
              </a:solidFill>
              <a:latin typeface="Poppins"/>
              <a:ea typeface="Poppins"/>
              <a:cs typeface="Poppins"/>
              <a:sym typeface="Poppins"/>
            </a:endParaRPr>
          </a:p>
          <a:p>
            <a:pPr marL="0" lvl="0" indent="0" algn="ctr" rtl="0">
              <a:lnSpc>
                <a:spcPct val="150000"/>
              </a:lnSpc>
              <a:spcBef>
                <a:spcPts val="0"/>
              </a:spcBef>
              <a:spcAft>
                <a:spcPts val="0"/>
              </a:spcAft>
              <a:buClr>
                <a:schemeClr val="dk1"/>
              </a:buClr>
              <a:buSzPts val="4800"/>
              <a:buFont typeface="Poppins"/>
              <a:buNone/>
            </a:pPr>
            <a:endParaRPr sz="3500" b="1">
              <a:solidFill>
                <a:schemeClr val="dk1"/>
              </a:solidFill>
              <a:latin typeface="Poppins"/>
              <a:ea typeface="Poppins"/>
              <a:cs typeface="Poppins"/>
              <a:sym typeface="Poppins"/>
            </a:endParaRPr>
          </a:p>
        </p:txBody>
      </p:sp>
      <p:pic>
        <p:nvPicPr>
          <p:cNvPr id="3" name="Imagen 2">
            <a:extLst>
              <a:ext uri="{FF2B5EF4-FFF2-40B4-BE49-F238E27FC236}">
                <a16:creationId xmlns:a16="http://schemas.microsoft.com/office/drawing/2014/main" id="{C21E39EA-2EC0-42E0-A615-92ECFFFF354C}"/>
              </a:ext>
            </a:extLst>
          </p:cNvPr>
          <p:cNvPicPr>
            <a:picLocks noChangeAspect="1"/>
          </p:cNvPicPr>
          <p:nvPr/>
        </p:nvPicPr>
        <p:blipFill>
          <a:blip r:embed="rId3"/>
          <a:stretch>
            <a:fillRect/>
          </a:stretch>
        </p:blipFill>
        <p:spPr>
          <a:xfrm>
            <a:off x="8576929" y="2223976"/>
            <a:ext cx="3615071" cy="2410047"/>
          </a:xfrm>
          <a:prstGeom prst="rect">
            <a:avLst/>
          </a:prstGeom>
        </p:spPr>
      </p:pic>
      <p:grpSp>
        <p:nvGrpSpPr>
          <p:cNvPr id="6" name="Grupo 5">
            <a:extLst>
              <a:ext uri="{FF2B5EF4-FFF2-40B4-BE49-F238E27FC236}">
                <a16:creationId xmlns:a16="http://schemas.microsoft.com/office/drawing/2014/main" id="{58740D5E-7D5F-4993-B0F4-48381BAF945B}"/>
              </a:ext>
            </a:extLst>
          </p:cNvPr>
          <p:cNvGrpSpPr/>
          <p:nvPr/>
        </p:nvGrpSpPr>
        <p:grpSpPr>
          <a:xfrm>
            <a:off x="7622489" y="205198"/>
            <a:ext cx="4078392" cy="845199"/>
            <a:chOff x="7636557" y="177161"/>
            <a:chExt cx="4078392" cy="845199"/>
          </a:xfrm>
        </p:grpSpPr>
        <p:pic>
          <p:nvPicPr>
            <p:cNvPr id="7" name="Google Shape;118;p1">
              <a:extLst>
                <a:ext uri="{FF2B5EF4-FFF2-40B4-BE49-F238E27FC236}">
                  <a16:creationId xmlns:a16="http://schemas.microsoft.com/office/drawing/2014/main" id="{04C0B3B0-3D52-4657-86D4-6FAA1FB5D48F}"/>
                </a:ext>
              </a:extLst>
            </p:cNvPr>
            <p:cNvPicPr preferRelativeResize="0"/>
            <p:nvPr/>
          </p:nvPicPr>
          <p:blipFill rotWithShape="1">
            <a:blip r:embed="rId4">
              <a:alphaModFix/>
            </a:blip>
            <a:srcRect/>
            <a:stretch/>
          </p:blipFill>
          <p:spPr>
            <a:xfrm>
              <a:off x="7636557" y="177161"/>
              <a:ext cx="2097268" cy="845199"/>
            </a:xfrm>
            <a:prstGeom prst="rect">
              <a:avLst/>
            </a:prstGeom>
            <a:noFill/>
            <a:ln>
              <a:noFill/>
            </a:ln>
          </p:spPr>
        </p:pic>
        <p:pic>
          <p:nvPicPr>
            <p:cNvPr id="8" name="Google Shape;119;p1">
              <a:extLst>
                <a:ext uri="{FF2B5EF4-FFF2-40B4-BE49-F238E27FC236}">
                  <a16:creationId xmlns:a16="http://schemas.microsoft.com/office/drawing/2014/main" id="{C4C27D98-03A2-4F71-A4BC-00FC9E19B766}"/>
                </a:ext>
              </a:extLst>
            </p:cNvPr>
            <p:cNvPicPr preferRelativeResize="0"/>
            <p:nvPr/>
          </p:nvPicPr>
          <p:blipFill rotWithShape="1">
            <a:blip r:embed="rId5">
              <a:alphaModFix/>
            </a:blip>
            <a:srcRect/>
            <a:stretch/>
          </p:blipFill>
          <p:spPr>
            <a:xfrm>
              <a:off x="9983000" y="207553"/>
              <a:ext cx="1731949" cy="794659"/>
            </a:xfrm>
            <a:prstGeom prst="rect">
              <a:avLst/>
            </a:prstGeom>
            <a:noFill/>
            <a:ln>
              <a:noFill/>
            </a:ln>
          </p:spPr>
        </p:pic>
      </p:grpSp>
      <p:sp>
        <p:nvSpPr>
          <p:cNvPr id="10" name="Google Shape;174;p3">
            <a:extLst>
              <a:ext uri="{FF2B5EF4-FFF2-40B4-BE49-F238E27FC236}">
                <a16:creationId xmlns:a16="http://schemas.microsoft.com/office/drawing/2014/main" id="{CED666F0-742B-455D-A7E0-B3AAC7258F03}"/>
              </a:ext>
            </a:extLst>
          </p:cNvPr>
          <p:cNvSpPr txBox="1">
            <a:spLocks/>
          </p:cNvSpPr>
          <p:nvPr/>
        </p:nvSpPr>
        <p:spPr>
          <a:xfrm>
            <a:off x="0" y="6332538"/>
            <a:ext cx="731838" cy="5254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9pPr>
          </a:lstStyle>
          <a:p>
            <a:fld id="{00000000-1234-1234-1234-123412341234}" type="slidenum">
              <a:rPr lang="es-MX" sz="1600" smtClean="0">
                <a:latin typeface="Karla" panose="020B0604020202020204" charset="0"/>
              </a:rPr>
              <a:pPr/>
              <a:t>5</a:t>
            </a:fld>
            <a:endParaRPr lang="es-MX" sz="1600">
              <a:latin typeface="Karla" panose="020B06040202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6</a:t>
            </a:fld>
            <a:endParaRPr/>
          </a:p>
        </p:txBody>
      </p:sp>
      <p:sp>
        <p:nvSpPr>
          <p:cNvPr id="223" name="Google Shape;223;p4"/>
          <p:cNvSpPr txBox="1"/>
          <p:nvPr/>
        </p:nvSpPr>
        <p:spPr>
          <a:xfrm>
            <a:off x="2300748" y="290840"/>
            <a:ext cx="6926550" cy="988272"/>
          </a:xfrm>
          <a:prstGeom prst="rect">
            <a:avLst/>
          </a:prstGeom>
          <a:noFill/>
          <a:ln>
            <a:noFill/>
          </a:ln>
        </p:spPr>
        <p:txBody>
          <a:bodyPr spcFirstLastPara="1" wrap="square" lIns="91425" tIns="91425" rIns="91425" bIns="91425" anchor="ctr" anchorCtr="0">
            <a:noAutofit/>
          </a:bodyPr>
          <a:lstStyle/>
          <a:p>
            <a:pPr marL="0" marR="0" lvl="0" indent="0" algn="ctr" rtl="0">
              <a:lnSpc>
                <a:spcPct val="160000"/>
              </a:lnSpc>
              <a:spcBef>
                <a:spcPts val="800"/>
              </a:spcBef>
              <a:spcAft>
                <a:spcPts val="0"/>
              </a:spcAft>
              <a:buClr>
                <a:schemeClr val="dk1"/>
              </a:buClr>
              <a:buSzPts val="1800"/>
              <a:buFont typeface="Arial"/>
              <a:buNone/>
            </a:pPr>
            <a:r>
              <a:rPr lang="es-MX" sz="2800" b="1" i="0" u="none" strike="noStrike" dirty="0">
                <a:solidFill>
                  <a:srgbClr val="000000"/>
                </a:solidFill>
                <a:effectLst/>
                <a:latin typeface="Poppins" panose="00000500000000000000" pitchFamily="2" charset="0"/>
              </a:rPr>
              <a:t>Características sociodemográficas</a:t>
            </a:r>
            <a:endParaRPr sz="3200" b="1" i="0" u="none" strike="noStrike" cap="none" dirty="0">
              <a:solidFill>
                <a:schemeClr val="dk1"/>
              </a:solidFill>
              <a:latin typeface="Poppins"/>
              <a:ea typeface="Poppins"/>
              <a:cs typeface="Poppins"/>
              <a:sym typeface="Poppins"/>
            </a:endParaRPr>
          </a:p>
        </p:txBody>
      </p:sp>
      <p:grpSp>
        <p:nvGrpSpPr>
          <p:cNvPr id="8" name="Grupo 9">
            <a:extLst>
              <a:ext uri="{FF2B5EF4-FFF2-40B4-BE49-F238E27FC236}">
                <a16:creationId xmlns:a16="http://schemas.microsoft.com/office/drawing/2014/main" id="{54D63B8C-A40D-4E04-BCBF-9C7E89CDDE1C}"/>
              </a:ext>
            </a:extLst>
          </p:cNvPr>
          <p:cNvGrpSpPr/>
          <p:nvPr/>
        </p:nvGrpSpPr>
        <p:grpSpPr>
          <a:xfrm>
            <a:off x="779489" y="5493261"/>
            <a:ext cx="4268594" cy="824006"/>
            <a:chOff x="767863" y="5375517"/>
            <a:chExt cx="4268594" cy="824006"/>
          </a:xfrm>
        </p:grpSpPr>
        <p:pic>
          <p:nvPicPr>
            <p:cNvPr id="12" name="Imagen 10">
              <a:extLst>
                <a:ext uri="{FF2B5EF4-FFF2-40B4-BE49-F238E27FC236}">
                  <a16:creationId xmlns:a16="http://schemas.microsoft.com/office/drawing/2014/main" id="{056351F7-3B3F-415C-BAD8-A950010A86FD}"/>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3" name="Imagen 11">
              <a:extLst>
                <a:ext uri="{FF2B5EF4-FFF2-40B4-BE49-F238E27FC236}">
                  <a16:creationId xmlns:a16="http://schemas.microsoft.com/office/drawing/2014/main" id="{D70A1A8D-D2F9-4ABB-9897-CDC3BF2AD236}"/>
                </a:ext>
              </a:extLst>
            </p:cNvPr>
            <p:cNvPicPr>
              <a:picLocks noChangeAspect="1"/>
            </p:cNvPicPr>
            <p:nvPr/>
          </p:nvPicPr>
          <p:blipFill>
            <a:blip r:embed="rId4"/>
            <a:stretch>
              <a:fillRect/>
            </a:stretch>
          </p:blipFill>
          <p:spPr>
            <a:xfrm>
              <a:off x="767863" y="5375517"/>
              <a:ext cx="2044680" cy="824006"/>
            </a:xfrm>
            <a:prstGeom prst="rect">
              <a:avLst/>
            </a:prstGeom>
          </p:spPr>
        </p:pic>
      </p:grpSp>
      <p:graphicFrame>
        <p:nvGraphicFramePr>
          <p:cNvPr id="3" name="Tabla 3">
            <a:extLst>
              <a:ext uri="{FF2B5EF4-FFF2-40B4-BE49-F238E27FC236}">
                <a16:creationId xmlns:a16="http://schemas.microsoft.com/office/drawing/2014/main" id="{E05CA44D-A727-302F-C473-1F32308C6873}"/>
              </a:ext>
            </a:extLst>
          </p:cNvPr>
          <p:cNvGraphicFramePr>
            <a:graphicFrameLocks noGrp="1"/>
          </p:cNvGraphicFramePr>
          <p:nvPr>
            <p:extLst>
              <p:ext uri="{D42A27DB-BD31-4B8C-83A1-F6EECF244321}">
                <p14:modId xmlns:p14="http://schemas.microsoft.com/office/powerpoint/2010/main" val="4149677477"/>
              </p:ext>
            </p:extLst>
          </p:nvPr>
        </p:nvGraphicFramePr>
        <p:xfrm>
          <a:off x="1210961" y="2422748"/>
          <a:ext cx="10050160" cy="2407920"/>
        </p:xfrm>
        <a:graphic>
          <a:graphicData uri="http://schemas.openxmlformats.org/drawingml/2006/table">
            <a:tbl>
              <a:tblPr firstRow="1" bandRow="1">
                <a:tableStyleId>{5C22544A-7EE6-4342-B048-85BDC9FD1C3A}</a:tableStyleId>
              </a:tblPr>
              <a:tblGrid>
                <a:gridCol w="1994245">
                  <a:extLst>
                    <a:ext uri="{9D8B030D-6E8A-4147-A177-3AD203B41FA5}">
                      <a16:colId xmlns:a16="http://schemas.microsoft.com/office/drawing/2014/main" val="47590844"/>
                    </a:ext>
                  </a:extLst>
                </a:gridCol>
                <a:gridCol w="1478004">
                  <a:extLst>
                    <a:ext uri="{9D8B030D-6E8A-4147-A177-3AD203B41FA5}">
                      <a16:colId xmlns:a16="http://schemas.microsoft.com/office/drawing/2014/main" val="1404240491"/>
                    </a:ext>
                  </a:extLst>
                </a:gridCol>
                <a:gridCol w="168248">
                  <a:extLst>
                    <a:ext uri="{9D8B030D-6E8A-4147-A177-3AD203B41FA5}">
                      <a16:colId xmlns:a16="http://schemas.microsoft.com/office/drawing/2014/main" val="3318022421"/>
                    </a:ext>
                  </a:extLst>
                </a:gridCol>
                <a:gridCol w="1574055">
                  <a:extLst>
                    <a:ext uri="{9D8B030D-6E8A-4147-A177-3AD203B41FA5}">
                      <a16:colId xmlns:a16="http://schemas.microsoft.com/office/drawing/2014/main" val="4077148976"/>
                    </a:ext>
                  </a:extLst>
                </a:gridCol>
                <a:gridCol w="1624809">
                  <a:extLst>
                    <a:ext uri="{9D8B030D-6E8A-4147-A177-3AD203B41FA5}">
                      <a16:colId xmlns:a16="http://schemas.microsoft.com/office/drawing/2014/main" val="3421600824"/>
                    </a:ext>
                  </a:extLst>
                </a:gridCol>
                <a:gridCol w="1566650">
                  <a:extLst>
                    <a:ext uri="{9D8B030D-6E8A-4147-A177-3AD203B41FA5}">
                      <a16:colId xmlns:a16="http://schemas.microsoft.com/office/drawing/2014/main" val="158084260"/>
                    </a:ext>
                  </a:extLst>
                </a:gridCol>
                <a:gridCol w="1644149">
                  <a:extLst>
                    <a:ext uri="{9D8B030D-6E8A-4147-A177-3AD203B41FA5}">
                      <a16:colId xmlns:a16="http://schemas.microsoft.com/office/drawing/2014/main" val="897112270"/>
                    </a:ext>
                  </a:extLst>
                </a:gridCol>
              </a:tblGrid>
              <a:tr h="274458">
                <a:tc rowSpan="2">
                  <a:txBody>
                    <a:bodyPr/>
                    <a:lstStyle/>
                    <a:p>
                      <a:pPr algn="ctr"/>
                      <a:endParaRPr lang="es-PY" b="1" dirty="0">
                        <a:solidFill>
                          <a:schemeClr val="tx1"/>
                        </a:solidFill>
                        <a:latin typeface="Times New Roman" panose="02020603050405020304" pitchFamily="18" charset="0"/>
                        <a:cs typeface="Times New Roman" panose="02020603050405020304" pitchFamily="18" charset="0"/>
                      </a:endParaRPr>
                    </a:p>
                    <a:p>
                      <a:pPr algn="ctr"/>
                      <a:r>
                        <a:rPr lang="es-PY" b="1" dirty="0">
                          <a:solidFill>
                            <a:schemeClr val="tx1"/>
                          </a:solidFill>
                          <a:latin typeface="Times New Roman" panose="02020603050405020304" pitchFamily="18" charset="0"/>
                          <a:cs typeface="Times New Roman" panose="02020603050405020304" pitchFamily="18" charset="0"/>
                        </a:rPr>
                        <a:t>Formación Académica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Ed. Inicial</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lang="es-PY" b="1">
                          <a:solidFill>
                            <a:schemeClr val="tx1"/>
                          </a:solidFill>
                          <a:latin typeface="Times New Roman" panose="02020603050405020304" pitchFamily="18" charset="0"/>
                          <a:cs typeface="Times New Roman" panose="02020603050405020304" pitchFamily="18" charset="0"/>
                        </a:rPr>
                        <a:t>Ed. Escolar Básica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r>
                        <a:rPr lang="es-PY" b="1" dirty="0">
                          <a:solidFill>
                            <a:schemeClr val="tx1"/>
                          </a:solidFill>
                          <a:latin typeface="Times New Roman" panose="02020603050405020304" pitchFamily="18" charset="0"/>
                          <a:cs typeface="Times New Roman" panose="02020603050405020304" pitchFamily="18" charset="0"/>
                        </a:rPr>
                        <a:t>Ed. Escolar Básica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Ed. Escolar Media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F. Técnica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F. Universitaria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538350"/>
                  </a:ext>
                </a:extLst>
              </a:tr>
              <a:tr h="274458">
                <a:tc v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0,4%</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PY">
                          <a:solidFill>
                            <a:schemeClr val="tx1"/>
                          </a:solidFill>
                          <a:latin typeface="Times New Roman" panose="02020603050405020304" pitchFamily="18" charset="0"/>
                          <a:cs typeface="Times New Roman" panose="02020603050405020304" pitchFamily="18" charset="0"/>
                        </a:rPr>
                        <a:t>10,8%</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s-PY" dirty="0">
                          <a:solidFill>
                            <a:schemeClr val="tx1"/>
                          </a:solidFill>
                          <a:latin typeface="Times New Roman" panose="02020603050405020304" pitchFamily="18" charset="0"/>
                          <a:cs typeface="Times New Roman" panose="02020603050405020304" pitchFamily="18" charset="0"/>
                        </a:rPr>
                        <a:t>10,8%</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48,3%</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13,9%</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26,5%</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7281021"/>
                  </a:ext>
                </a:extLst>
              </a:tr>
              <a:tr h="247013">
                <a:tc rowSpan="2">
                  <a:txBody>
                    <a:bodyPr/>
                    <a:lstStyle/>
                    <a:p>
                      <a:pPr algn="ctr"/>
                      <a:endParaRPr lang="es-PY" dirty="0">
                        <a:solidFill>
                          <a:schemeClr val="tx1"/>
                        </a:solidFill>
                        <a:latin typeface="Times New Roman" panose="02020603050405020304" pitchFamily="18" charset="0"/>
                        <a:cs typeface="Times New Roman" panose="02020603050405020304" pitchFamily="18" charset="0"/>
                      </a:endParaRPr>
                    </a:p>
                    <a:p>
                      <a:pPr algn="ctr"/>
                      <a:r>
                        <a:rPr lang="es-PY" b="1" dirty="0">
                          <a:solidFill>
                            <a:schemeClr val="tx1"/>
                          </a:solidFill>
                          <a:latin typeface="Times New Roman" panose="02020603050405020304" pitchFamily="18" charset="0"/>
                          <a:cs typeface="Times New Roman" panose="02020603050405020304" pitchFamily="18" charset="0"/>
                        </a:rPr>
                        <a:t>Rango de ingresos</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b="1"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&lt; 1.500.000</a:t>
                      </a: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lang="es-PY" sz="1200" b="1">
                          <a:solidFill>
                            <a:schemeClr val="tx1"/>
                          </a:solidFill>
                          <a:latin typeface="Times New Roman" panose="02020603050405020304" pitchFamily="18" charset="0"/>
                          <a:cs typeface="Times New Roman" panose="02020603050405020304" pitchFamily="18" charset="0"/>
                        </a:rPr>
                        <a:t>1.500.000 – 2.000.000</a:t>
                      </a: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r>
                        <a:rPr lang="es-PY" sz="1200" b="1" dirty="0">
                          <a:solidFill>
                            <a:schemeClr val="tx1"/>
                          </a:solidFill>
                          <a:latin typeface="Times New Roman" panose="02020603050405020304" pitchFamily="18" charset="0"/>
                          <a:cs typeface="Times New Roman" panose="02020603050405020304" pitchFamily="18" charset="0"/>
                        </a:rPr>
                        <a:t>1.500.000 – 2.000.000</a:t>
                      </a: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sz="1200" b="1" dirty="0">
                          <a:solidFill>
                            <a:schemeClr val="tx1"/>
                          </a:solidFill>
                          <a:latin typeface="Times New Roman" panose="02020603050405020304" pitchFamily="18" charset="0"/>
                          <a:cs typeface="Times New Roman" panose="02020603050405020304" pitchFamily="18" charset="0"/>
                        </a:rPr>
                        <a:t>2.000.000 – 3.000.000</a:t>
                      </a: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sz="1200" b="1" dirty="0">
                          <a:solidFill>
                            <a:schemeClr val="tx1"/>
                          </a:solidFill>
                          <a:latin typeface="Times New Roman" panose="02020603050405020304" pitchFamily="18" charset="0"/>
                          <a:cs typeface="Times New Roman" panose="02020603050405020304" pitchFamily="18" charset="0"/>
                        </a:rPr>
                        <a:t>3.000.000 – 5.000.000</a:t>
                      </a:r>
                      <a:endParaRPr lang="en-US" sz="1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b="1"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&gt;5.000.000</a:t>
                      </a:r>
                      <a:endParaRPr lang="en-US" sz="11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20601678"/>
                  </a:ext>
                </a:extLst>
              </a:tr>
              <a:tr h="274458">
                <a:tc v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42%</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PY" dirty="0">
                          <a:solidFill>
                            <a:schemeClr val="tx1"/>
                          </a:solidFill>
                          <a:latin typeface="Times New Roman" panose="02020603050405020304" pitchFamily="18" charset="0"/>
                          <a:cs typeface="Times New Roman" panose="02020603050405020304" pitchFamily="18" charset="0"/>
                        </a:rPr>
                        <a:t>25%</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s-PY" dirty="0">
                          <a:solidFill>
                            <a:schemeClr val="tx1"/>
                          </a:solidFill>
                          <a:latin typeface="Times New Roman" panose="02020603050405020304" pitchFamily="18" charset="0"/>
                          <a:cs typeface="Times New Roman" panose="02020603050405020304" pitchFamily="18" charset="0"/>
                        </a:rPr>
                        <a:t>25%</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18%</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9%</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6%</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1643031"/>
                  </a:ext>
                </a:extLst>
              </a:tr>
              <a:tr h="274458">
                <a:tc rowSpan="2">
                  <a:txBody>
                    <a:bodyPr/>
                    <a:lstStyle/>
                    <a:p>
                      <a:pPr algn="ctr"/>
                      <a:endParaRPr lang="es-PY" dirty="0">
                        <a:solidFill>
                          <a:schemeClr val="tx1"/>
                        </a:solidFill>
                        <a:latin typeface="Times New Roman" panose="02020603050405020304" pitchFamily="18" charset="0"/>
                        <a:cs typeface="Times New Roman" panose="02020603050405020304" pitchFamily="18" charset="0"/>
                      </a:endParaRPr>
                    </a:p>
                    <a:p>
                      <a:pPr algn="ctr"/>
                      <a:r>
                        <a:rPr lang="en-US" b="1" dirty="0">
                          <a:solidFill>
                            <a:schemeClr val="tx1"/>
                          </a:solidFill>
                          <a:latin typeface="Times New Roman" panose="02020603050405020304" pitchFamily="18" charset="0"/>
                          <a:cs typeface="Times New Roman" panose="02020603050405020304" pitchFamily="18" charset="0"/>
                        </a:rPr>
                        <a:t>Población vulnerable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s-PY" b="1" dirty="0">
                          <a:solidFill>
                            <a:schemeClr val="tx1"/>
                          </a:solidFill>
                          <a:latin typeface="Times New Roman" panose="02020603050405020304" pitchFamily="18" charset="0"/>
                          <a:cs typeface="Times New Roman" panose="02020603050405020304" pitchFamily="18" charset="0"/>
                        </a:rPr>
                        <a:t>Población indígena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PY" b="1" dirty="0">
                          <a:solidFill>
                            <a:schemeClr val="tx1"/>
                          </a:solidFill>
                          <a:latin typeface="Times New Roman" panose="02020603050405020304" pitchFamily="18" charset="0"/>
                          <a:cs typeface="Times New Roman" panose="02020603050405020304" pitchFamily="18" charset="0"/>
                        </a:rPr>
                        <a:t>Población con discapacidad</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8939172"/>
                  </a:ext>
                </a:extLst>
              </a:tr>
              <a:tr h="274458">
                <a:tc v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PY" dirty="0">
                          <a:solidFill>
                            <a:schemeClr val="tx1"/>
                          </a:solidFill>
                          <a:latin typeface="Times New Roman" panose="02020603050405020304" pitchFamily="18" charset="0"/>
                          <a:cs typeface="Times New Roman" panose="02020603050405020304" pitchFamily="18" charset="0"/>
                        </a:rPr>
                        <a:t>2,5%</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PY" dirty="0">
                          <a:solidFill>
                            <a:schemeClr val="tx1"/>
                          </a:solidFill>
                          <a:latin typeface="Times New Roman" panose="02020603050405020304" pitchFamily="18" charset="0"/>
                          <a:cs typeface="Times New Roman" panose="02020603050405020304" pitchFamily="18" charset="0"/>
                        </a:rPr>
                        <a:t>2,9%</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3738694"/>
                  </a:ext>
                </a:extLst>
              </a:tr>
              <a:tr h="274458">
                <a:tc rowSpan="2">
                  <a:txBody>
                    <a:bodyPr/>
                    <a:lstStyle/>
                    <a:p>
                      <a:pPr algn="ctr"/>
                      <a:endParaRPr lang="es-PY" dirty="0">
                        <a:solidFill>
                          <a:schemeClr val="tx1"/>
                        </a:solidFill>
                        <a:latin typeface="Times New Roman" panose="02020603050405020304" pitchFamily="18" charset="0"/>
                        <a:cs typeface="Times New Roman" panose="02020603050405020304" pitchFamily="18" charset="0"/>
                      </a:endParaRPr>
                    </a:p>
                    <a:p>
                      <a:pPr algn="ctr"/>
                      <a:r>
                        <a:rPr lang="en-US" b="1" dirty="0">
                          <a:solidFill>
                            <a:schemeClr val="tx1"/>
                          </a:solidFill>
                          <a:latin typeface="Times New Roman" panose="02020603050405020304" pitchFamily="18" charset="0"/>
                          <a:cs typeface="Times New Roman" panose="02020603050405020304" pitchFamily="18" charset="0"/>
                        </a:rPr>
                        <a:t>Posición ideológica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lang="es-PY" b="1" dirty="0">
                          <a:solidFill>
                            <a:schemeClr val="tx1"/>
                          </a:solidFill>
                          <a:latin typeface="Times New Roman" panose="02020603050405020304" pitchFamily="18" charset="0"/>
                          <a:cs typeface="Times New Roman" panose="02020603050405020304" pitchFamily="18" charset="0"/>
                        </a:rPr>
                        <a:t>Izquierda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Centroizquierda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Centro</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Centroderecha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PY" b="1" dirty="0">
                          <a:solidFill>
                            <a:schemeClr val="tx1"/>
                          </a:solidFill>
                          <a:latin typeface="Times New Roman" panose="02020603050405020304" pitchFamily="18" charset="0"/>
                          <a:cs typeface="Times New Roman" panose="02020603050405020304" pitchFamily="18" charset="0"/>
                        </a:rPr>
                        <a:t>Derecha</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67615150"/>
                  </a:ext>
                </a:extLst>
              </a:tr>
              <a:tr h="274458">
                <a:tc v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PY" dirty="0">
                          <a:solidFill>
                            <a:schemeClr val="tx1"/>
                          </a:solidFill>
                          <a:latin typeface="Times New Roman" panose="02020603050405020304" pitchFamily="18" charset="0"/>
                          <a:cs typeface="Times New Roman" panose="02020603050405020304" pitchFamily="18" charset="0"/>
                        </a:rPr>
                        <a:t>9%</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17%</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35%</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29%</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PY" dirty="0">
                          <a:solidFill>
                            <a:schemeClr val="tx1"/>
                          </a:solidFill>
                          <a:latin typeface="Times New Roman" panose="02020603050405020304" pitchFamily="18" charset="0"/>
                          <a:cs typeface="Times New Roman" panose="02020603050405020304" pitchFamily="18" charset="0"/>
                        </a:rPr>
                        <a:t>10%</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894133"/>
                  </a:ext>
                </a:extLst>
              </a:tr>
            </a:tbl>
          </a:graphicData>
        </a:graphic>
      </p:graphicFrame>
    </p:spTree>
    <p:extLst>
      <p:ext uri="{BB962C8B-B14F-4D97-AF65-F5344CB8AC3E}">
        <p14:creationId xmlns:p14="http://schemas.microsoft.com/office/powerpoint/2010/main" val="157495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9"/>
          <p:cNvSpPr txBox="1">
            <a:spLocks noGrp="1"/>
          </p:cNvSpPr>
          <p:nvPr>
            <p:ph type="ctrTitle"/>
          </p:nvPr>
        </p:nvSpPr>
        <p:spPr>
          <a:xfrm>
            <a:off x="928689" y="1902648"/>
            <a:ext cx="7785532" cy="1546500"/>
          </a:xfrm>
          <a:prstGeom prst="rect">
            <a:avLst/>
          </a:prstGeom>
          <a:noFill/>
          <a:ln>
            <a:noFill/>
          </a:ln>
        </p:spPr>
        <p:txBody>
          <a:bodyPr spcFirstLastPara="1" wrap="square" lIns="121900" tIns="121900" rIns="121900" bIns="121900" anchor="t" anchorCtr="0">
            <a:noAutofit/>
          </a:bodyPr>
          <a:lstStyle/>
          <a:p>
            <a:pPr marL="0" lvl="0" indent="0" algn="ctr" rtl="0">
              <a:lnSpc>
                <a:spcPct val="150000"/>
              </a:lnSpc>
              <a:spcBef>
                <a:spcPts val="0"/>
              </a:spcBef>
              <a:spcAft>
                <a:spcPts val="0"/>
              </a:spcAft>
              <a:buClr>
                <a:schemeClr val="dk1"/>
              </a:buClr>
              <a:buSzPts val="4800"/>
              <a:buFont typeface="Poppins"/>
              <a:buNone/>
            </a:pPr>
            <a:r>
              <a:rPr lang="es-MX" sz="4200" b="1">
                <a:solidFill>
                  <a:schemeClr val="lt1"/>
                </a:solidFill>
                <a:latin typeface="Poppins"/>
                <a:ea typeface="Poppins"/>
                <a:cs typeface="Poppins"/>
                <a:sym typeface="Poppins"/>
              </a:rPr>
              <a:t>Sección 2: PARTICIPACIÓN</a:t>
            </a:r>
            <a:endParaRPr sz="4200" b="1">
              <a:solidFill>
                <a:schemeClr val="lt1"/>
              </a:solidFill>
              <a:latin typeface="Poppins"/>
              <a:ea typeface="Poppins"/>
              <a:cs typeface="Poppins"/>
              <a:sym typeface="Poppins"/>
            </a:endParaRPr>
          </a:p>
          <a:p>
            <a:pPr lvl="0">
              <a:lnSpc>
                <a:spcPct val="150000"/>
              </a:lnSpc>
              <a:buClr>
                <a:schemeClr val="dk1"/>
              </a:buClr>
            </a:pPr>
            <a:r>
              <a:rPr lang="es-PY" sz="2400">
                <a:solidFill>
                  <a:schemeClr val="bg1"/>
                </a:solidFill>
                <a:latin typeface="Poppins"/>
                <a:ea typeface="Poppins"/>
                <a:cs typeface="Poppins"/>
                <a:sym typeface="Poppins"/>
              </a:rPr>
              <a:t>Involucramiento de los jóvenes en los partidos políticos y procesos electorales, motivos que los impulsan a participar o no en estos procesos</a:t>
            </a:r>
            <a:endParaRPr sz="4800" b="1">
              <a:solidFill>
                <a:schemeClr val="bg1"/>
              </a:solidFill>
              <a:latin typeface="Poppins"/>
              <a:ea typeface="Poppins"/>
              <a:cs typeface="Poppins"/>
              <a:sym typeface="Poppins"/>
            </a:endParaRPr>
          </a:p>
        </p:txBody>
      </p:sp>
      <p:pic>
        <p:nvPicPr>
          <p:cNvPr id="3" name="Imagen 2">
            <a:extLst>
              <a:ext uri="{FF2B5EF4-FFF2-40B4-BE49-F238E27FC236}">
                <a16:creationId xmlns:a16="http://schemas.microsoft.com/office/drawing/2014/main" id="{FEB6024C-A35B-4589-9027-C6BD10B794BD}"/>
              </a:ext>
            </a:extLst>
          </p:cNvPr>
          <p:cNvPicPr>
            <a:picLocks noChangeAspect="1"/>
          </p:cNvPicPr>
          <p:nvPr/>
        </p:nvPicPr>
        <p:blipFill>
          <a:blip r:embed="rId3"/>
          <a:stretch>
            <a:fillRect/>
          </a:stretch>
        </p:blipFill>
        <p:spPr>
          <a:xfrm>
            <a:off x="8187192" y="1882500"/>
            <a:ext cx="4004808" cy="4004808"/>
          </a:xfrm>
          <a:prstGeom prst="rect">
            <a:avLst/>
          </a:prstGeom>
        </p:spPr>
      </p:pic>
      <p:grpSp>
        <p:nvGrpSpPr>
          <p:cNvPr id="7" name="Grupo 6">
            <a:extLst>
              <a:ext uri="{FF2B5EF4-FFF2-40B4-BE49-F238E27FC236}">
                <a16:creationId xmlns:a16="http://schemas.microsoft.com/office/drawing/2014/main" id="{AB684DFA-8291-4D7B-A395-70D5BAB40B51}"/>
              </a:ext>
            </a:extLst>
          </p:cNvPr>
          <p:cNvGrpSpPr/>
          <p:nvPr/>
        </p:nvGrpSpPr>
        <p:grpSpPr>
          <a:xfrm>
            <a:off x="7636557" y="177161"/>
            <a:ext cx="4078392" cy="845199"/>
            <a:chOff x="7636557" y="177161"/>
            <a:chExt cx="4078392" cy="845199"/>
          </a:xfrm>
        </p:grpSpPr>
        <p:pic>
          <p:nvPicPr>
            <p:cNvPr id="8" name="Google Shape;118;p1">
              <a:extLst>
                <a:ext uri="{FF2B5EF4-FFF2-40B4-BE49-F238E27FC236}">
                  <a16:creationId xmlns:a16="http://schemas.microsoft.com/office/drawing/2014/main" id="{EAEEDB2D-0F1F-4781-98F8-5A25B98B6A83}"/>
                </a:ext>
              </a:extLst>
            </p:cNvPr>
            <p:cNvPicPr preferRelativeResize="0"/>
            <p:nvPr/>
          </p:nvPicPr>
          <p:blipFill rotWithShape="1">
            <a:blip r:embed="rId4">
              <a:alphaModFix/>
            </a:blip>
            <a:srcRect/>
            <a:stretch/>
          </p:blipFill>
          <p:spPr>
            <a:xfrm>
              <a:off x="7636557" y="177161"/>
              <a:ext cx="2097268" cy="845199"/>
            </a:xfrm>
            <a:prstGeom prst="rect">
              <a:avLst/>
            </a:prstGeom>
            <a:noFill/>
            <a:ln>
              <a:noFill/>
            </a:ln>
          </p:spPr>
        </p:pic>
        <p:pic>
          <p:nvPicPr>
            <p:cNvPr id="9" name="Google Shape;119;p1">
              <a:extLst>
                <a:ext uri="{FF2B5EF4-FFF2-40B4-BE49-F238E27FC236}">
                  <a16:creationId xmlns:a16="http://schemas.microsoft.com/office/drawing/2014/main" id="{86176E2B-28FC-4E5A-B18B-CBDC5C9A2CEA}"/>
                </a:ext>
              </a:extLst>
            </p:cNvPr>
            <p:cNvPicPr preferRelativeResize="0"/>
            <p:nvPr/>
          </p:nvPicPr>
          <p:blipFill rotWithShape="1">
            <a:blip r:embed="rId5">
              <a:alphaModFix/>
            </a:blip>
            <a:srcRect/>
            <a:stretch/>
          </p:blipFill>
          <p:spPr>
            <a:xfrm>
              <a:off x="9983000" y="207553"/>
              <a:ext cx="1731949" cy="794659"/>
            </a:xfrm>
            <a:prstGeom prst="rect">
              <a:avLst/>
            </a:prstGeom>
            <a:noFill/>
            <a:ln>
              <a:noFill/>
            </a:ln>
          </p:spPr>
        </p:pic>
      </p:grpSp>
      <p:sp>
        <p:nvSpPr>
          <p:cNvPr id="11" name="Google Shape;168;gd18e5c40bf_0_296">
            <a:extLst>
              <a:ext uri="{FF2B5EF4-FFF2-40B4-BE49-F238E27FC236}">
                <a16:creationId xmlns:a16="http://schemas.microsoft.com/office/drawing/2014/main" id="{604DEAC3-38C1-4120-9CFF-F23BC798BD25}"/>
              </a:ext>
            </a:extLst>
          </p:cNvPr>
          <p:cNvSpPr txBox="1">
            <a:spLocks/>
          </p:cNvSpPr>
          <p:nvPr/>
        </p:nvSpPr>
        <p:spPr>
          <a:xfrm>
            <a:off x="123798" y="6332538"/>
            <a:ext cx="2172988" cy="5254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300" b="0" i="0" u="none" strike="noStrike" cap="none">
                <a:solidFill>
                  <a:schemeClr val="accent1"/>
                </a:solidFill>
                <a:latin typeface="Calibri"/>
                <a:ea typeface="Calibri"/>
                <a:cs typeface="Calibri"/>
                <a:sym typeface="Calibri"/>
              </a:defRPr>
            </a:lvl9pPr>
          </a:lstStyle>
          <a:p>
            <a:pPr algn="l">
              <a:buSzPts val="1600"/>
            </a:pPr>
            <a:fld id="{00000000-1234-1234-1234-123412341234}" type="slidenum">
              <a:rPr lang="es-MX" sz="1600" smtClean="0">
                <a:latin typeface="Karla" panose="020B0604020202020204" charset="0"/>
              </a:rPr>
              <a:pPr algn="l">
                <a:buSzPts val="1600"/>
              </a:pPr>
              <a:t>7</a:t>
            </a:fld>
            <a:endParaRPr lang="es-MX" sz="1600">
              <a:latin typeface="Karla"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
          <p:cNvSpPr txBox="1">
            <a:spLocks noGrp="1"/>
          </p:cNvSpPr>
          <p:nvPr>
            <p:ph type="sldNum" idx="12"/>
          </p:nvPr>
        </p:nvSpPr>
        <p:spPr>
          <a:xfrm>
            <a:off x="36163" y="6333135"/>
            <a:ext cx="731600" cy="5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s-MX"/>
              <a:t>8</a:t>
            </a:fld>
            <a:endParaRPr/>
          </a:p>
        </p:txBody>
      </p:sp>
      <p:sp>
        <p:nvSpPr>
          <p:cNvPr id="271" name="Google Shape;271;p10"/>
          <p:cNvSpPr txBox="1"/>
          <p:nvPr/>
        </p:nvSpPr>
        <p:spPr>
          <a:xfrm>
            <a:off x="6463262" y="5711462"/>
            <a:ext cx="4470068" cy="401040"/>
          </a:xfrm>
          <a:prstGeom prst="rect">
            <a:avLst/>
          </a:prstGeom>
          <a:noFill/>
          <a:ln>
            <a:noFill/>
          </a:ln>
        </p:spPr>
        <p:txBody>
          <a:bodyPr spcFirstLastPara="1" wrap="square" lIns="91425" tIns="45700" rIns="91425" bIns="45700" anchor="ctr" anchorCtr="0">
            <a:noAutofit/>
          </a:bodyPr>
          <a:lstStyle/>
          <a:p>
            <a:pPr marL="91440" lvl="0" indent="-91440" algn="ctr">
              <a:lnSpc>
                <a:spcPct val="200000"/>
              </a:lnSpc>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sp>
        <p:nvSpPr>
          <p:cNvPr id="273" name="Google Shape;273;p10"/>
          <p:cNvSpPr txBox="1"/>
          <p:nvPr/>
        </p:nvSpPr>
        <p:spPr>
          <a:xfrm>
            <a:off x="1283016" y="1879231"/>
            <a:ext cx="6930255" cy="528177"/>
          </a:xfrm>
          <a:prstGeom prst="rect">
            <a:avLst/>
          </a:prstGeom>
          <a:noFill/>
          <a:ln>
            <a:noFill/>
          </a:ln>
        </p:spPr>
        <p:txBody>
          <a:bodyPr spcFirstLastPara="1" wrap="square" lIns="91425" tIns="45700" rIns="91425" bIns="45700" anchor="ctr" anchorCtr="0">
            <a:normAutofit/>
          </a:bodyPr>
          <a:lstStyle/>
          <a:p>
            <a:pPr marL="91440" marR="0" lvl="0" indent="-114300" algn="just" rtl="0">
              <a:lnSpc>
                <a:spcPct val="85000"/>
              </a:lnSpc>
              <a:spcBef>
                <a:spcPts val="0"/>
              </a:spcBef>
              <a:spcAft>
                <a:spcPts val="0"/>
              </a:spcAft>
              <a:buClr>
                <a:srgbClr val="262626"/>
              </a:buClr>
              <a:buSzPts val="1800"/>
              <a:buFont typeface="Arial"/>
              <a:buChar char=" "/>
            </a:pPr>
            <a:endParaRPr sz="1800" b="1" i="0" u="none" strike="noStrike" cap="none">
              <a:solidFill>
                <a:srgbClr val="262626"/>
              </a:solidFill>
              <a:latin typeface="Arial"/>
              <a:ea typeface="Arial"/>
              <a:cs typeface="Arial"/>
              <a:sym typeface="Arial"/>
            </a:endParaRPr>
          </a:p>
        </p:txBody>
      </p:sp>
      <p:sp>
        <p:nvSpPr>
          <p:cNvPr id="275" name="Google Shape;275;p10"/>
          <p:cNvSpPr txBox="1"/>
          <p:nvPr/>
        </p:nvSpPr>
        <p:spPr>
          <a:xfrm>
            <a:off x="-10343" y="393586"/>
            <a:ext cx="12200774" cy="979800"/>
          </a:xfrm>
          <a:prstGeom prst="rect">
            <a:avLst/>
          </a:prstGeom>
          <a:noFill/>
          <a:ln>
            <a:noFill/>
          </a:ln>
        </p:spPr>
        <p:txBody>
          <a:bodyPr spcFirstLastPara="1" wrap="square" lIns="91425" tIns="91425" rIns="91425" bIns="91425" anchor="ctr" anchorCtr="0">
            <a:noAutofit/>
          </a:bodyPr>
          <a:lstStyle/>
          <a:p>
            <a:pPr algn="ctr">
              <a:lnSpc>
                <a:spcPct val="160000"/>
              </a:lnSpc>
              <a:spcBef>
                <a:spcPts val="800"/>
              </a:spcBef>
            </a:pPr>
            <a:r>
              <a:rPr lang="es-PY" sz="2000" b="1">
                <a:latin typeface="Poppins" panose="020B0604020202020204" charset="0"/>
                <a:cs typeface="Poppins" panose="020B0604020202020204" charset="0"/>
              </a:rPr>
              <a:t>Más de la mitad de los jóvenes paraguayos declararon estar afiliados a algún partido político</a:t>
            </a:r>
            <a:r>
              <a:rPr lang="es-PY" sz="1800">
                <a:latin typeface="Poppins" panose="020B0604020202020204" charset="0"/>
                <a:cs typeface="Poppins" panose="020B0604020202020204" charset="0"/>
              </a:rPr>
              <a:t> </a:t>
            </a:r>
            <a:endParaRPr lang="es-MX">
              <a:latin typeface="Poppins" panose="020B0604020202020204" charset="0"/>
              <a:cs typeface="Poppins" panose="020B0604020202020204" charset="0"/>
            </a:endParaRPr>
          </a:p>
        </p:txBody>
      </p:sp>
      <p:grpSp>
        <p:nvGrpSpPr>
          <p:cNvPr id="10" name="Grupo 9">
            <a:extLst>
              <a:ext uri="{FF2B5EF4-FFF2-40B4-BE49-F238E27FC236}">
                <a16:creationId xmlns:a16="http://schemas.microsoft.com/office/drawing/2014/main" id="{B4D8943A-D7F7-4B91-94C7-9C8F1A0B0E4A}"/>
              </a:ext>
            </a:extLst>
          </p:cNvPr>
          <p:cNvGrpSpPr/>
          <p:nvPr/>
        </p:nvGrpSpPr>
        <p:grpSpPr>
          <a:xfrm>
            <a:off x="779489" y="5493261"/>
            <a:ext cx="4268594" cy="824006"/>
            <a:chOff x="767863" y="5375517"/>
            <a:chExt cx="4268594" cy="824006"/>
          </a:xfrm>
        </p:grpSpPr>
        <p:pic>
          <p:nvPicPr>
            <p:cNvPr id="11" name="Imagen 10">
              <a:extLst>
                <a:ext uri="{FF2B5EF4-FFF2-40B4-BE49-F238E27FC236}">
                  <a16:creationId xmlns:a16="http://schemas.microsoft.com/office/drawing/2014/main" id="{912E8768-B9CB-4EAD-8A42-7675211E6787}"/>
                </a:ext>
              </a:extLst>
            </p:cNvPr>
            <p:cNvPicPr>
              <a:picLocks noChangeAspect="1"/>
            </p:cNvPicPr>
            <p:nvPr/>
          </p:nvPicPr>
          <p:blipFill>
            <a:blip r:embed="rId3"/>
            <a:stretch>
              <a:fillRect/>
            </a:stretch>
          </p:blipFill>
          <p:spPr>
            <a:xfrm>
              <a:off x="3097711" y="5498391"/>
              <a:ext cx="1938746" cy="591695"/>
            </a:xfrm>
            <a:prstGeom prst="rect">
              <a:avLst/>
            </a:prstGeom>
          </p:spPr>
        </p:pic>
        <p:pic>
          <p:nvPicPr>
            <p:cNvPr id="12" name="Imagen 11">
              <a:extLst>
                <a:ext uri="{FF2B5EF4-FFF2-40B4-BE49-F238E27FC236}">
                  <a16:creationId xmlns:a16="http://schemas.microsoft.com/office/drawing/2014/main" id="{E084F13D-579A-40F0-818F-52FB843F30D3}"/>
                </a:ext>
              </a:extLst>
            </p:cNvPr>
            <p:cNvPicPr>
              <a:picLocks noChangeAspect="1"/>
            </p:cNvPicPr>
            <p:nvPr/>
          </p:nvPicPr>
          <p:blipFill>
            <a:blip r:embed="rId4"/>
            <a:stretch>
              <a:fillRect/>
            </a:stretch>
          </p:blipFill>
          <p:spPr>
            <a:xfrm>
              <a:off x="767863" y="5375517"/>
              <a:ext cx="2044680" cy="824006"/>
            </a:xfrm>
            <a:prstGeom prst="rect">
              <a:avLst/>
            </a:prstGeom>
          </p:spPr>
        </p:pic>
      </p:grpSp>
      <p:sp>
        <p:nvSpPr>
          <p:cNvPr id="15" name="Google Shape;397;gd18e5c40bf_0_193">
            <a:extLst>
              <a:ext uri="{FF2B5EF4-FFF2-40B4-BE49-F238E27FC236}">
                <a16:creationId xmlns:a16="http://schemas.microsoft.com/office/drawing/2014/main" id="{183F3059-1AA6-4762-BDB9-8866E655991F}"/>
              </a:ext>
            </a:extLst>
          </p:cNvPr>
          <p:cNvSpPr txBox="1">
            <a:spLocks noGrp="1"/>
          </p:cNvSpPr>
          <p:nvPr>
            <p:ph type="body" idx="1"/>
          </p:nvPr>
        </p:nvSpPr>
        <p:spPr>
          <a:xfrm>
            <a:off x="616530" y="2022335"/>
            <a:ext cx="4697341" cy="4573200"/>
          </a:xfrm>
          <a:prstGeom prst="rect">
            <a:avLst/>
          </a:prstGeom>
          <a:noFill/>
          <a:ln>
            <a:noFill/>
          </a:ln>
        </p:spPr>
        <p:txBody>
          <a:bodyPr spcFirstLastPara="1" wrap="square" lIns="121900" tIns="121900" rIns="121900" bIns="121900" anchor="t" anchorCtr="0">
            <a:noAutofit/>
          </a:bodyPr>
          <a:lstStyle/>
          <a:p>
            <a:pPr marL="342900">
              <a:buClr>
                <a:schemeClr val="dk1"/>
              </a:buClr>
              <a:buSzPts val="2400"/>
            </a:pPr>
            <a:r>
              <a:rPr lang="es-PY" sz="2000" dirty="0">
                <a:solidFill>
                  <a:schemeClr val="tx1"/>
                </a:solidFill>
                <a:latin typeface="Poppins"/>
                <a:ea typeface="Poppins"/>
                <a:cs typeface="Poppins"/>
              </a:rPr>
              <a:t>El 55% de los jóvenes declaró estar afiliado a algún partido político.</a:t>
            </a:r>
          </a:p>
          <a:p>
            <a:pPr marL="342900">
              <a:buClr>
                <a:schemeClr val="dk1"/>
              </a:buClr>
              <a:buSzPts val="2400"/>
            </a:pPr>
            <a:r>
              <a:rPr lang="es-PY" sz="2000" dirty="0">
                <a:solidFill>
                  <a:schemeClr val="tx1"/>
                </a:solidFill>
                <a:latin typeface="Poppins"/>
                <a:ea typeface="Poppins"/>
                <a:cs typeface="Poppins"/>
              </a:rPr>
              <a:t>4 de cada 10 jóvenes declararon estar afiliados a la Asociación Nacional Republicana (ANR).</a:t>
            </a:r>
          </a:p>
        </p:txBody>
      </p:sp>
      <p:graphicFrame>
        <p:nvGraphicFramePr>
          <p:cNvPr id="16" name="Gráfico 15">
            <a:extLst>
              <a:ext uri="{FF2B5EF4-FFF2-40B4-BE49-F238E27FC236}">
                <a16:creationId xmlns:a16="http://schemas.microsoft.com/office/drawing/2014/main" id="{CD1A2707-DDEB-48B3-B55A-6FB5D82A7C10}"/>
              </a:ext>
            </a:extLst>
          </p:cNvPr>
          <p:cNvGraphicFramePr/>
          <p:nvPr>
            <p:extLst>
              <p:ext uri="{D42A27DB-BD31-4B8C-83A1-F6EECF244321}">
                <p14:modId xmlns:p14="http://schemas.microsoft.com/office/powerpoint/2010/main" val="3430383566"/>
              </p:ext>
            </p:extLst>
          </p:nvPr>
        </p:nvGraphicFramePr>
        <p:xfrm>
          <a:off x="5599039" y="2022334"/>
          <a:ext cx="6198514" cy="3689127"/>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11"/>
          <p:cNvSpPr txBox="1"/>
          <p:nvPr/>
        </p:nvSpPr>
        <p:spPr>
          <a:xfrm>
            <a:off x="6489238" y="5949139"/>
            <a:ext cx="4470068" cy="210169"/>
          </a:xfrm>
          <a:prstGeom prst="rect">
            <a:avLst/>
          </a:prstGeom>
          <a:noFill/>
          <a:ln>
            <a:noFill/>
          </a:ln>
        </p:spPr>
        <p:txBody>
          <a:bodyPr spcFirstLastPara="1" wrap="square" lIns="91425" tIns="45700" rIns="91425" bIns="45700" anchor="ctr" anchorCtr="0">
            <a:noAutofit/>
          </a:bodyPr>
          <a:lstStyle/>
          <a:p>
            <a:pPr marL="91440" lvl="0" indent="-91440" algn="ctr">
              <a:buClr>
                <a:srgbClr val="262626"/>
              </a:buClr>
              <a:buSzPts val="1200"/>
              <a:buFont typeface="Arial"/>
              <a:buChar char=" "/>
            </a:pPr>
            <a:r>
              <a:rPr lang="es-MX" sz="1200" b="1" i="0" u="none" strike="noStrike" cap="none">
                <a:solidFill>
                  <a:srgbClr val="262626"/>
                </a:solidFill>
                <a:latin typeface="Arial"/>
                <a:ea typeface="Arial"/>
                <a:cs typeface="Arial"/>
                <a:sym typeface="Arial"/>
              </a:rPr>
              <a:t>Fuente</a:t>
            </a:r>
            <a:r>
              <a:rPr lang="es-MX" sz="1200" b="0" i="0" u="none" strike="noStrike" cap="none">
                <a:solidFill>
                  <a:srgbClr val="262626"/>
                </a:solidFill>
                <a:latin typeface="Arial"/>
                <a:ea typeface="Arial"/>
                <a:cs typeface="Arial"/>
                <a:sym typeface="Arial"/>
              </a:rPr>
              <a:t>: </a:t>
            </a:r>
            <a:r>
              <a:rPr lang="es-MX" sz="1200">
                <a:solidFill>
                  <a:srgbClr val="262626"/>
                </a:solidFill>
              </a:rPr>
              <a:t>IDEJ 2022</a:t>
            </a:r>
            <a:endParaRPr sz="1200" b="0" i="0" u="none" strike="noStrike" cap="none">
              <a:solidFill>
                <a:srgbClr val="262626"/>
              </a:solidFill>
              <a:latin typeface="Arial"/>
              <a:ea typeface="Arial"/>
              <a:cs typeface="Arial"/>
              <a:sym typeface="Arial"/>
            </a:endParaRPr>
          </a:p>
        </p:txBody>
      </p:sp>
      <p:sp>
        <p:nvSpPr>
          <p:cNvPr id="284" name="Google Shape;284;p11"/>
          <p:cNvSpPr txBox="1"/>
          <p:nvPr/>
        </p:nvSpPr>
        <p:spPr>
          <a:xfrm>
            <a:off x="434812" y="543434"/>
            <a:ext cx="11520047" cy="696627"/>
          </a:xfrm>
          <a:prstGeom prst="rect">
            <a:avLst/>
          </a:prstGeom>
          <a:noFill/>
          <a:ln>
            <a:noFill/>
          </a:ln>
        </p:spPr>
        <p:txBody>
          <a:bodyPr spcFirstLastPara="1" wrap="square" lIns="91425" tIns="91425" rIns="91425" bIns="91425" anchor="ctr" anchorCtr="0">
            <a:noAutofit/>
          </a:bodyPr>
          <a:lstStyle/>
          <a:p>
            <a:pPr algn="ctr">
              <a:lnSpc>
                <a:spcPct val="160000"/>
              </a:lnSpc>
              <a:spcBef>
                <a:spcPts val="800"/>
              </a:spcBef>
            </a:pPr>
            <a:r>
              <a:rPr lang="es-PY" sz="2000" b="1">
                <a:latin typeface="Poppins" panose="020B0604020202020204" charset="0"/>
                <a:cs typeface="Poppins" panose="020B0604020202020204" charset="0"/>
              </a:rPr>
              <a:t>La principal razón por la que los jóvenes se han afiliado es para participar de los procesos electorales primarios</a:t>
            </a:r>
            <a:endParaRPr lang="es-MX" sz="1600">
              <a:latin typeface="Poppins" panose="020B0604020202020204" charset="0"/>
              <a:cs typeface="Poppins" panose="020B0604020202020204" charset="0"/>
            </a:endParaRPr>
          </a:p>
        </p:txBody>
      </p:sp>
      <p:pic>
        <p:nvPicPr>
          <p:cNvPr id="6" name="Imagen 5">
            <a:extLst>
              <a:ext uri="{FF2B5EF4-FFF2-40B4-BE49-F238E27FC236}">
                <a16:creationId xmlns:a16="http://schemas.microsoft.com/office/drawing/2014/main" id="{6A2B1523-7CD0-42A7-B83E-599E1113874F}"/>
              </a:ext>
            </a:extLst>
          </p:cNvPr>
          <p:cNvPicPr>
            <a:picLocks noChangeAspect="1"/>
          </p:cNvPicPr>
          <p:nvPr/>
        </p:nvPicPr>
        <p:blipFill>
          <a:blip r:embed="rId3"/>
          <a:stretch>
            <a:fillRect/>
          </a:stretch>
        </p:blipFill>
        <p:spPr>
          <a:xfrm>
            <a:off x="2764660" y="5963954"/>
            <a:ext cx="1938746" cy="591695"/>
          </a:xfrm>
          <a:prstGeom prst="rect">
            <a:avLst/>
          </a:prstGeom>
        </p:spPr>
      </p:pic>
      <p:pic>
        <p:nvPicPr>
          <p:cNvPr id="7" name="Imagen 6">
            <a:extLst>
              <a:ext uri="{FF2B5EF4-FFF2-40B4-BE49-F238E27FC236}">
                <a16:creationId xmlns:a16="http://schemas.microsoft.com/office/drawing/2014/main" id="{CDA7525F-AD5B-408E-8B8D-60311EC846B7}"/>
              </a:ext>
            </a:extLst>
          </p:cNvPr>
          <p:cNvPicPr>
            <a:picLocks noChangeAspect="1"/>
          </p:cNvPicPr>
          <p:nvPr/>
        </p:nvPicPr>
        <p:blipFill>
          <a:blip r:embed="rId4"/>
          <a:stretch>
            <a:fillRect/>
          </a:stretch>
        </p:blipFill>
        <p:spPr>
          <a:xfrm>
            <a:off x="434812" y="5841080"/>
            <a:ext cx="2044680" cy="824006"/>
          </a:xfrm>
          <a:prstGeom prst="rect">
            <a:avLst/>
          </a:prstGeom>
        </p:spPr>
      </p:pic>
      <p:graphicFrame>
        <p:nvGraphicFramePr>
          <p:cNvPr id="9" name="Gráfico 8">
            <a:extLst>
              <a:ext uri="{FF2B5EF4-FFF2-40B4-BE49-F238E27FC236}">
                <a16:creationId xmlns:a16="http://schemas.microsoft.com/office/drawing/2014/main" id="{39FEEB56-C9C4-4C84-BB79-DD5FB0F25966}"/>
              </a:ext>
            </a:extLst>
          </p:cNvPr>
          <p:cNvGraphicFramePr/>
          <p:nvPr>
            <p:extLst>
              <p:ext uri="{D42A27DB-BD31-4B8C-83A1-F6EECF244321}">
                <p14:modId xmlns:p14="http://schemas.microsoft.com/office/powerpoint/2010/main" val="1996109189"/>
              </p:ext>
            </p:extLst>
          </p:nvPr>
        </p:nvGraphicFramePr>
        <p:xfrm>
          <a:off x="5493687" y="1970376"/>
          <a:ext cx="6461171" cy="3978763"/>
        </p:xfrm>
        <a:graphic>
          <a:graphicData uri="http://schemas.openxmlformats.org/drawingml/2006/chart">
            <c:chart xmlns:c="http://schemas.openxmlformats.org/drawingml/2006/chart" xmlns:r="http://schemas.openxmlformats.org/officeDocument/2006/relationships" r:id="rId5"/>
          </a:graphicData>
        </a:graphic>
      </p:graphicFrame>
      <p:sp>
        <p:nvSpPr>
          <p:cNvPr id="10" name="Google Shape;395;gd18e5c40bf_0_193">
            <a:extLst>
              <a:ext uri="{FF2B5EF4-FFF2-40B4-BE49-F238E27FC236}">
                <a16:creationId xmlns:a16="http://schemas.microsoft.com/office/drawing/2014/main" id="{9A4453DF-EDA1-4108-89D7-F3219E194531}"/>
              </a:ext>
            </a:extLst>
          </p:cNvPr>
          <p:cNvSpPr txBox="1">
            <a:spLocks noGrp="1"/>
          </p:cNvSpPr>
          <p:nvPr>
            <p:ph type="sldNum" idx="12"/>
          </p:nvPr>
        </p:nvSpPr>
        <p:spPr>
          <a:xfrm>
            <a:off x="48217" y="6327510"/>
            <a:ext cx="975600" cy="69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s-MX"/>
              <a:t>9</a:t>
            </a:fld>
            <a:endParaRPr/>
          </a:p>
        </p:txBody>
      </p:sp>
      <p:sp>
        <p:nvSpPr>
          <p:cNvPr id="12" name="Google Shape;397;gd18e5c40bf_0_193">
            <a:extLst>
              <a:ext uri="{FF2B5EF4-FFF2-40B4-BE49-F238E27FC236}">
                <a16:creationId xmlns:a16="http://schemas.microsoft.com/office/drawing/2014/main" id="{3B00047B-4496-45AA-93F7-73B4596C2594}"/>
              </a:ext>
            </a:extLst>
          </p:cNvPr>
          <p:cNvSpPr txBox="1">
            <a:spLocks/>
          </p:cNvSpPr>
          <p:nvPr/>
        </p:nvSpPr>
        <p:spPr>
          <a:xfrm>
            <a:off x="481783" y="2091886"/>
            <a:ext cx="4655731" cy="457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1pPr>
            <a:lvl2pPr marL="914400" marR="0" lvl="1"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2pPr>
            <a:lvl3pPr marL="1371600" marR="0" lvl="2" indent="-342900" algn="l" rtl="0">
              <a:lnSpc>
                <a:spcPct val="100000"/>
              </a:lnSpc>
              <a:spcBef>
                <a:spcPts val="0"/>
              </a:spcBef>
              <a:spcAft>
                <a:spcPts val="0"/>
              </a:spcAft>
              <a:buClr>
                <a:srgbClr val="262626"/>
              </a:buClr>
              <a:buSzPts val="1800"/>
              <a:buFont typeface="Arial"/>
              <a:buChar char="◇"/>
              <a:defRPr sz="2400" b="0" i="1" u="none" strike="noStrike" cap="none">
                <a:solidFill>
                  <a:srgbClr val="262626"/>
                </a:solidFill>
                <a:latin typeface="Calibri"/>
                <a:ea typeface="Calibri"/>
                <a:cs typeface="Calibri"/>
                <a:sym typeface="Calibri"/>
              </a:defRPr>
            </a:lvl3pPr>
            <a:lvl4pPr marL="1828800" marR="0" lvl="3"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4pPr>
            <a:lvl5pPr marL="2286000" marR="0" lvl="4"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5pPr>
            <a:lvl6pPr marL="2743200" marR="0" lvl="5"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6pPr>
            <a:lvl7pPr marL="3200400" marR="0" lvl="6"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7pPr>
            <a:lvl8pPr marL="3657600" marR="0" lvl="7"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8pPr>
            <a:lvl9pPr marL="4114800" marR="0" lvl="8" indent="-342900" algn="l" rtl="0">
              <a:lnSpc>
                <a:spcPct val="100000"/>
              </a:lnSpc>
              <a:spcBef>
                <a:spcPts val="0"/>
              </a:spcBef>
              <a:spcAft>
                <a:spcPts val="0"/>
              </a:spcAft>
              <a:buClr>
                <a:srgbClr val="262626"/>
              </a:buClr>
              <a:buSzPts val="1800"/>
              <a:buFont typeface="Arial"/>
              <a:buChar char="■"/>
              <a:defRPr sz="2400" b="0" i="0" u="none" strike="noStrike" cap="none">
                <a:solidFill>
                  <a:srgbClr val="262626"/>
                </a:solidFill>
                <a:latin typeface="Calibri"/>
                <a:ea typeface="Calibri"/>
                <a:cs typeface="Calibri"/>
                <a:sym typeface="Calibri"/>
              </a:defRPr>
            </a:lvl9pPr>
          </a:lstStyle>
          <a:p>
            <a:pPr marL="342900">
              <a:buClr>
                <a:schemeClr val="dk1"/>
              </a:buClr>
              <a:buSzPts val="2400"/>
            </a:pPr>
            <a:r>
              <a:rPr lang="es-PY" sz="1800" dirty="0">
                <a:solidFill>
                  <a:schemeClr val="tx1"/>
                </a:solidFill>
                <a:latin typeface="Poppins"/>
                <a:ea typeface="Poppins"/>
                <a:cs typeface="Poppins"/>
              </a:rPr>
              <a:t>El 36% de los jóvenes declaró afiliarse para participar de los procesos electorales.</a:t>
            </a:r>
          </a:p>
          <a:p>
            <a:pPr marL="342900">
              <a:buClr>
                <a:schemeClr val="dk1"/>
              </a:buClr>
              <a:buSzPts val="2400"/>
            </a:pPr>
            <a:r>
              <a:rPr lang="es-PY" sz="1800" dirty="0">
                <a:solidFill>
                  <a:schemeClr val="tx1"/>
                </a:solidFill>
                <a:latin typeface="Poppins"/>
                <a:ea typeface="Poppins"/>
                <a:cs typeface="Poppins"/>
              </a:rPr>
              <a:t>Seguidamente, el 24% señaló la identificación con los principios o valores de su partido político como motivo de su afiliación partidaria.</a:t>
            </a:r>
          </a:p>
          <a:p>
            <a:pPr marL="342900">
              <a:buClr>
                <a:schemeClr val="dk1"/>
              </a:buClr>
              <a:buSzPts val="2400"/>
            </a:pPr>
            <a:r>
              <a:rPr lang="es-PY" sz="1800" dirty="0">
                <a:solidFill>
                  <a:schemeClr val="tx1"/>
                </a:solidFill>
                <a:latin typeface="Poppins"/>
                <a:ea typeface="Poppins"/>
                <a:cs typeface="Poppins"/>
              </a:rPr>
              <a:t>En tercer lugar, el 17% de la población encuestada enfatizó la presión de algún familiar.</a:t>
            </a:r>
          </a:p>
          <a:p>
            <a:pPr marL="0" indent="0">
              <a:buClr>
                <a:schemeClr val="dk1"/>
              </a:buClr>
              <a:buSzPts val="2400"/>
              <a:buNone/>
            </a:pPr>
            <a:endParaRPr lang="es-PY" sz="1800" dirty="0">
              <a:solidFill>
                <a:schemeClr val="tx1"/>
              </a:solidFill>
              <a:latin typeface="Poppins"/>
              <a:ea typeface="Poppins"/>
              <a:cs typeface="Poppins"/>
            </a:endParaRPr>
          </a:p>
          <a:p>
            <a:pPr marL="342900">
              <a:buClr>
                <a:schemeClr val="dk1"/>
              </a:buClr>
              <a:buSzPts val="2400"/>
            </a:pPr>
            <a:endParaRPr lang="es-PY" sz="2000" dirty="0">
              <a:solidFill>
                <a:schemeClr val="tx1"/>
              </a:solidFill>
              <a:latin typeface="Poppins"/>
              <a:ea typeface="Poppins"/>
              <a:cs typeface="Poppins"/>
            </a:endParaRPr>
          </a:p>
        </p:txBody>
      </p:sp>
    </p:spTree>
  </p:cSld>
  <p:clrMapOvr>
    <a:masterClrMapping/>
  </p:clrMapOvr>
</p:sld>
</file>

<file path=ppt/theme/theme1.xml><?xml version="1.0" encoding="utf-8"?>
<a:theme xmlns:a="http://schemas.openxmlformats.org/drawingml/2006/main" name="Metropolitana">
  <a:themeElements>
    <a:clrScheme name="Metropolitana">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294</TotalTime>
  <Words>5904</Words>
  <Application>Microsoft Office PowerPoint</Application>
  <PresentationFormat>Panorámica</PresentationFormat>
  <Paragraphs>348</Paragraphs>
  <Slides>41</Slides>
  <Notes>41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41</vt:i4>
      </vt:variant>
    </vt:vector>
  </HeadingPairs>
  <TitlesOfParts>
    <vt:vector size="48" baseType="lpstr">
      <vt:lpstr>Poppins</vt:lpstr>
      <vt:lpstr>inherit</vt:lpstr>
      <vt:lpstr>Arial</vt:lpstr>
      <vt:lpstr>Calibri</vt:lpstr>
      <vt:lpstr>Karla</vt:lpstr>
      <vt:lpstr>Times New Roman</vt:lpstr>
      <vt:lpstr>Metropolitana</vt:lpstr>
      <vt:lpstr>Presentación de PowerPoint</vt:lpstr>
      <vt:lpstr>Información de contexto</vt:lpstr>
      <vt:lpstr>Presentación de PowerPoint</vt:lpstr>
      <vt:lpstr>Contenido  </vt:lpstr>
      <vt:lpstr>Sección 1: CARACTERIZACIÓN Sexo, nivel académico,  situación socioeconómica, poblaciones vulnerables y afinidad política  </vt:lpstr>
      <vt:lpstr>Presentación de PowerPoint</vt:lpstr>
      <vt:lpstr>Sección 2: PARTICIPACIÓN Involucramiento de los jóvenes en los partidos políticos y procesos electorales, motivos que los impulsan a participar o no en estos procesos</vt:lpstr>
      <vt:lpstr>Presentación de PowerPoint</vt:lpstr>
      <vt:lpstr>Presentación de PowerPoint</vt:lpstr>
      <vt:lpstr>Presentación de PowerPoint</vt:lpstr>
      <vt:lpstr>Presentación de PowerPoint</vt:lpstr>
      <vt:lpstr>Presentación de PowerPoint</vt:lpstr>
      <vt:lpstr>Presentación de PowerPoint</vt:lpstr>
      <vt:lpstr>Sección 3: TENDENCIAS POLÍTICAS  Contraste de la orientación política de los jóvenes respecto a su percepción política </vt:lpstr>
      <vt:lpstr>Los preferencias de los jóvenes se posicionan ligeramente a favor de la intervención estatal, y por tanto, con la ideología de centro-izquierda    </vt:lpstr>
      <vt:lpstr>Los jóvenes se identifican principalmente con la ideología de centro-derecha </vt:lpstr>
      <vt:lpstr>Sección 4: INSTITUCIONES Y GOBERNABILIDAD  Atributos deseables para una autoridad estatal, confianza y desconfianza en instituciones  </vt:lpstr>
      <vt:lpstr>Los jóvenes valoran a los ministros y jefes de gabinete que destacan por su formación académica, su experiencia en el área y su integridad</vt:lpstr>
      <vt:lpstr>Las instituciones que mayor confianza generan en los jóvenes son la Iglesia Católica y el Banco Central del Paraguay</vt:lpstr>
      <vt:lpstr>Las instituciones que mayor desconfianza generan en los jóvenes son los partidos políticos y la Fiscalía General del Estado</vt:lpstr>
      <vt:lpstr>El Banco Central del Paraguay (BCP) es la institución pública que mayor confianza genera en los jóvenes</vt:lpstr>
      <vt:lpstr>Los tres poderes del Estado generan desconfianza entre más de un tercio de los jóvenes</vt:lpstr>
      <vt:lpstr>En cuanto a la justicia, la Fiscalía General del Estado es la institución con menor confianza entre los jóvenes</vt:lpstr>
      <vt:lpstr>Estas son las instituciones con percepciones de confianza divididas entre los jóvenes</vt:lpstr>
      <vt:lpstr>Sección 5: TOLERANCIA  Tolerancia que los jóvenes manifiestan hacia los niveles de corrupción, motivos que hacen que los jóvenes se sientan más dispuestos a participar de una manifestación</vt:lpstr>
      <vt:lpstr>8 de cada 10 jóvenes no están dispuestos tolerar la corrupción</vt:lpstr>
      <vt:lpstr>Los niveles de rechazo hacia las manifestaciones son muy bajos</vt:lpstr>
      <vt:lpstr>La ola de inseguridad es la principal razón que motivaría a los jóvenes a participar en una manifestación</vt:lpstr>
      <vt:lpstr>Sección 6: EJES ESTRATÉGICOS  Percepción de los jóvenes sobre aspectos generales del mercado laboral, sistema de salud, educación y transporte público</vt:lpstr>
      <vt:lpstr>Los jóvenes no están conformes con el manejo de los recursos públicos, y consideran que deben priorizarse las áreas de educación, salud y economía</vt:lpstr>
      <vt:lpstr>El salario es el aspecto más valorado por los jóvenes al momento de optar por un oferta laboral</vt:lpstr>
      <vt:lpstr>La principal dificultad para acceder a un empleo es el requisito de experiencia laboral</vt:lpstr>
      <vt:lpstr>4 de cada 10 jóvenes prefieren trabajar de manera independiente</vt:lpstr>
      <vt:lpstr>Los jóvenes no están conformes con los servicios de salud pública</vt:lpstr>
      <vt:lpstr>La mayoría de los jóvenes señaló la escasez de medicamentos como principal falencia de la salud pública paraguaya</vt:lpstr>
      <vt:lpstr>Los jóvenes no están satisfechos con la calidad del sistema de transporte público</vt:lpstr>
      <vt:lpstr>La educación universitaria representa un desafío para los jóvenes</vt:lpstr>
      <vt:lpstr>¡Muchas gracias!</vt:lpstr>
      <vt:lpstr>Estudiantes del ID:</vt:lpstr>
      <vt:lpstr>Estudiantes de las IES aliadas:</vt:lpstr>
      <vt:lpstr>Apoyo del 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Rivas</dc:creator>
  <cp:lastModifiedBy>ID-012</cp:lastModifiedBy>
  <cp:revision>21</cp:revision>
  <dcterms:created xsi:type="dcterms:W3CDTF">2019-07-16T15:23:52Z</dcterms:created>
  <dcterms:modified xsi:type="dcterms:W3CDTF">2023-02-10T01:31:15Z</dcterms:modified>
</cp:coreProperties>
</file>